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handoutMasterIdLst>
    <p:handoutMasterId r:id="rId27"/>
  </p:handoutMasterIdLst>
  <p:sldIdLst>
    <p:sldId id="271" r:id="rId2"/>
    <p:sldId id="263" r:id="rId3"/>
    <p:sldId id="272" r:id="rId4"/>
    <p:sldId id="273" r:id="rId5"/>
    <p:sldId id="276" r:id="rId6"/>
    <p:sldId id="277" r:id="rId7"/>
    <p:sldId id="278" r:id="rId8"/>
    <p:sldId id="300" r:id="rId9"/>
    <p:sldId id="279" r:id="rId10"/>
    <p:sldId id="280" r:id="rId11"/>
    <p:sldId id="281" r:id="rId12"/>
    <p:sldId id="282" r:id="rId13"/>
    <p:sldId id="298" r:id="rId14"/>
    <p:sldId id="283" r:id="rId15"/>
    <p:sldId id="284" r:id="rId16"/>
    <p:sldId id="285" r:id="rId17"/>
    <p:sldId id="286" r:id="rId18"/>
    <p:sldId id="305" r:id="rId19"/>
    <p:sldId id="307" r:id="rId20"/>
    <p:sldId id="304" r:id="rId21"/>
    <p:sldId id="287" r:id="rId22"/>
    <p:sldId id="302" r:id="rId23"/>
    <p:sldId id="296" r:id="rId24"/>
    <p:sldId id="289"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A"/>
    <a:srgbClr val="A0284C"/>
    <a:srgbClr val="D8B846"/>
    <a:srgbClr val="D8B832"/>
    <a:srgbClr val="FFBE05"/>
    <a:srgbClr val="F2CD00"/>
    <a:srgbClr val="D8B85E"/>
    <a:srgbClr val="DCC070"/>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7" autoAdjust="0"/>
    <p:restoredTop sz="83179" autoAdjust="0"/>
  </p:normalViewPr>
  <p:slideViewPr>
    <p:cSldViewPr snapToGrid="0">
      <p:cViewPr varScale="1">
        <p:scale>
          <a:sx n="73" d="100"/>
          <a:sy n="73" d="100"/>
        </p:scale>
        <p:origin x="403"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387A35C-FE16-4401-8225-4521579CB0E4}" type="datetimeFigureOut">
              <a:rPr lang="en-US" smtClean="0"/>
              <a:t>10/17/2018</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230065EF-5B0B-4527-B697-707380E472D5}" type="slidenum">
              <a:rPr lang="en-US" smtClean="0"/>
              <a:t>‹#›</a:t>
            </a:fld>
            <a:endParaRPr lang="en-US"/>
          </a:p>
        </p:txBody>
      </p:sp>
    </p:spTree>
    <p:extLst>
      <p:ext uri="{BB962C8B-B14F-4D97-AF65-F5344CB8AC3E}">
        <p14:creationId xmlns:p14="http://schemas.microsoft.com/office/powerpoint/2010/main" val="1519160728"/>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8T16:09:57.360"/>
    </inkml:context>
    <inkml:brush xml:id="br0">
      <inkml:brushProperty name="width" value="0.05" units="cm"/>
      <inkml:brushProperty name="height" value="0.05" units="cm"/>
    </inkml:brush>
  </inkml:definitions>
  <inkml:traceGroup>
    <inkml:annotationXML>
      <emma:emma xmlns:emma="http://www.w3.org/2003/04/emma" version="1.0">
        <emma:interpretation id="{DBFDDA02-9F01-45C1-BF11-C9918CE0F95A}" emma:medium="tactile" emma:mode="ink">
          <msink:context xmlns:msink="http://schemas.microsoft.com/ink/2010/main" type="writingRegion" rotatedBoundingBox="1173,1125 1188,1125 1188,1140 1173,1140"/>
        </emma:interpretation>
      </emma:emma>
    </inkml:annotationXML>
    <inkml:traceGroup>
      <inkml:annotationXML>
        <emma:emma xmlns:emma="http://www.w3.org/2003/04/emma" version="1.0">
          <emma:interpretation id="{2EF3A6D8-2DBA-44EA-BB84-F71448F32D89}" emma:medium="tactile" emma:mode="ink">
            <msink:context xmlns:msink="http://schemas.microsoft.com/ink/2010/main" type="paragraph" rotatedBoundingBox="1173,1125 1188,1125 1188,1140 1173,1140" alignmentLevel="1"/>
          </emma:interpretation>
        </emma:emma>
      </inkml:annotationXML>
      <inkml:traceGroup>
        <inkml:annotationXML>
          <emma:emma xmlns:emma="http://www.w3.org/2003/04/emma" version="1.0">
            <emma:interpretation id="{3095C8D4-FFF5-4492-B995-6C18F77D0B29}" emma:medium="tactile" emma:mode="ink">
              <msink:context xmlns:msink="http://schemas.microsoft.com/ink/2010/main" type="line" rotatedBoundingBox="1173,1125 1188,1125 1188,1140 1173,1140"/>
            </emma:interpretation>
          </emma:emma>
        </inkml:annotationXML>
        <inkml:traceGroup>
          <inkml:annotationXML>
            <emma:emma xmlns:emma="http://www.w3.org/2003/04/emma" version="1.0">
              <emma:interpretation id="{3D22B72E-8A8E-4226-8662-1F1CB26AC21B}" emma:medium="tactile" emma:mode="ink">
                <msink:context xmlns:msink="http://schemas.microsoft.com/ink/2010/main" type="inkWord" rotatedBoundingBox="1173,1125 1188,1125 1188,1140 1173,1140"/>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0,'0'0'224,"0"0"-32,0 0-96,0 0 65,0 0-33,0 0 32,0 0 128,0 0 0,0 0-95,0 0-1,0 0-64,0 0-64,0 0-32,0 0 0,0 0 32,0 0-32,0 0-32,0 0 0,0 0 0,0 0 32,0 0-32,0 0 0,0 0 0,0 0 0,0 0-32,0 0-192,0 0-96,0 0-97,0 0-223,0 0-33</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8B8B34B4-0DAC-4C17-B484-320AB1570CDC}" type="datetimeFigureOut">
              <a:rPr lang="en-US" smtClean="0"/>
              <a:t>10/17/2018</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3688F50-7C5E-4630-BBD8-8950DF35ABB8}" type="slidenum">
              <a:rPr lang="en-US" smtClean="0"/>
              <a:t>‹#›</a:t>
            </a:fld>
            <a:endParaRPr lang="en-US"/>
          </a:p>
        </p:txBody>
      </p:sp>
    </p:spTree>
    <p:extLst>
      <p:ext uri="{BB962C8B-B14F-4D97-AF65-F5344CB8AC3E}">
        <p14:creationId xmlns:p14="http://schemas.microsoft.com/office/powerpoint/2010/main" val="21878131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isconsindot.gov/Pages/doing-bus/local-gov/astnce-pgms/transit/procure.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a:t>
            </a:fld>
            <a:endParaRPr lang="en-US"/>
          </a:p>
        </p:txBody>
      </p:sp>
    </p:spTree>
    <p:extLst>
      <p:ext uri="{BB962C8B-B14F-4D97-AF65-F5344CB8AC3E}">
        <p14:creationId xmlns:p14="http://schemas.microsoft.com/office/powerpoint/2010/main" val="1330290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Each toolkit has an appendix with instructions and a form to be completed for each of these items. Toolkits and appendices are on the WisDOT Transit procurement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Review forms -- MnDOT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http://www.dot.state.mn.us/transit/grants/procurement.html</a:t>
            </a:r>
          </a:p>
          <a:p>
            <a:r>
              <a:rPr lang="en-US" dirty="0"/>
              <a:t>Contractor Responsibility </a:t>
            </a:r>
          </a:p>
          <a:p>
            <a:r>
              <a:rPr lang="en-US" dirty="0"/>
              <a:t>Federal Clauses</a:t>
            </a:r>
          </a:p>
          <a:p>
            <a:r>
              <a:rPr lang="en-US" baseline="0" dirty="0"/>
              <a:t>     </a:t>
            </a:r>
            <a:r>
              <a:rPr lang="en-US" dirty="0"/>
              <a:t>These processes</a:t>
            </a:r>
            <a:r>
              <a:rPr lang="en-US" baseline="0" dirty="0"/>
              <a:t> are incorporate at the time of the procurement to </a:t>
            </a:r>
          </a:p>
          <a:p>
            <a:r>
              <a:rPr lang="en-US" baseline="0" dirty="0"/>
              <a:t>     assure compliance.</a:t>
            </a:r>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10</a:t>
            </a:fld>
            <a:endParaRPr lang="en-US"/>
          </a:p>
        </p:txBody>
      </p:sp>
    </p:spTree>
    <p:extLst>
      <p:ext uri="{BB962C8B-B14F-4D97-AF65-F5344CB8AC3E}">
        <p14:creationId xmlns:p14="http://schemas.microsoft.com/office/powerpoint/2010/main" val="3890060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sng" dirty="0"/>
              <a:t>Written History of Procurement</a:t>
            </a:r>
            <a:r>
              <a:rPr lang="en-US" dirty="0"/>
              <a:t>:</a:t>
            </a:r>
          </a:p>
          <a:p>
            <a:pPr defTabSz="931774">
              <a:buFont typeface="Wingdings" pitchFamily="2" charset="2"/>
              <a:buChar char="ü"/>
              <a:defRPr/>
            </a:pPr>
            <a:r>
              <a:rPr lang="en-US" baseline="0" dirty="0"/>
              <a:t> This is a critical item in all procurements and is included in each of the toolkits. </a:t>
            </a:r>
          </a:p>
          <a:p>
            <a:pPr defTabSz="931774">
              <a:buFont typeface="Wingdings" pitchFamily="2" charset="2"/>
              <a:buChar char="ü"/>
              <a:defRPr/>
            </a:pPr>
            <a:r>
              <a:rPr lang="en-US" baseline="0" dirty="0"/>
              <a:t> This document is used to record action steps and decisions throughout the procurement.</a:t>
            </a:r>
          </a:p>
          <a:p>
            <a:pPr defTabSz="931774">
              <a:buFont typeface="Wingdings" pitchFamily="2" charset="2"/>
              <a:buChar char="ü"/>
              <a:defRPr/>
            </a:pPr>
            <a:r>
              <a:rPr lang="en-US" baseline="0" dirty="0"/>
              <a:t> The procurement cost and complexity will determine how much information is sufficient. </a:t>
            </a:r>
          </a:p>
          <a:p>
            <a:endParaRPr lang="en-US" dirty="0"/>
          </a:p>
          <a:p>
            <a:r>
              <a:rPr lang="en-US" dirty="0"/>
              <a:t>MnDOT form</a:t>
            </a:r>
          </a:p>
          <a:p>
            <a:r>
              <a:rPr lang="en-US" dirty="0"/>
              <a:t>http://www.dot.state.mn.us/transit/grants/procurement.html</a:t>
            </a:r>
          </a:p>
          <a:p>
            <a:endParaRPr lang="en-US" dirty="0"/>
          </a:p>
          <a:p>
            <a:r>
              <a:rPr lang="en-US" dirty="0"/>
              <a:t>WisDOT</a:t>
            </a:r>
          </a:p>
          <a:p>
            <a:r>
              <a:rPr lang="en-US" dirty="0"/>
              <a:t>https://wisconsindot.gov/Pages/doing-bus/local-gov/astnce-pgms/transit/procure.aspx</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11</a:t>
            </a:fld>
            <a:endParaRPr lang="en-US"/>
          </a:p>
        </p:txBody>
      </p:sp>
    </p:spTree>
    <p:extLst>
      <p:ext uri="{BB962C8B-B14F-4D97-AF65-F5344CB8AC3E}">
        <p14:creationId xmlns:p14="http://schemas.microsoft.com/office/powerpoint/2010/main" val="4018624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8" defTabSz="931774">
              <a:defRPr/>
            </a:pPr>
            <a:r>
              <a:rPr lang="en-US" b="1" dirty="0"/>
              <a:t>ICE: </a:t>
            </a:r>
          </a:p>
          <a:p>
            <a:pPr marL="0" lvl="8" defTabSz="931774">
              <a:defRPr/>
            </a:pPr>
            <a:r>
              <a:rPr lang="en-US" dirty="0"/>
              <a:t>To be considered “independent,” the estimate cannot be developed by any potential source, supplier, or provider of the item, service, or project. However, it is acceptable to have an “independent” third party develop the estimate for the purchasing activity as long as that party has no interest in bidding or offering on the procurement. </a:t>
            </a:r>
          </a:p>
          <a:p>
            <a:pPr marL="0" lvl="8" defTabSz="931774">
              <a:defRPr/>
            </a:pPr>
            <a:endParaRPr lang="en-US" sz="300" dirty="0"/>
          </a:p>
          <a:p>
            <a:pPr marL="0" lvl="8" defTabSz="931774">
              <a:defRPr/>
            </a:pPr>
            <a:r>
              <a:rPr lang="en-US" dirty="0"/>
              <a:t>For more complex procurements, the ICE represents the documented result of a practical and unbiased analysis, assessment, and quantification of all costs and risks associated with a particular procurement. </a:t>
            </a:r>
          </a:p>
          <a:p>
            <a:pPr marL="0" lvl="8" defTabSz="931774">
              <a:defRPr/>
            </a:pPr>
            <a:endParaRPr lang="en-US" dirty="0"/>
          </a:p>
          <a:p>
            <a:pPr marL="0" lvl="8" defTabSz="931774">
              <a:defRPr/>
            </a:pPr>
            <a:r>
              <a:rPr lang="en-US" dirty="0"/>
              <a:t>The ICE must be based upon the procurement’s technical specifications. Irrespective of the procurement’s complexity, the ICE serves as an essential tool for conducting the subsequent required cost or price analysis. </a:t>
            </a:r>
          </a:p>
          <a:p>
            <a:pPr defTabSz="931774">
              <a:defRPr/>
            </a:pPr>
            <a:endParaRPr lang="en-US" baseline="0" dirty="0"/>
          </a:p>
          <a:p>
            <a:pPr defTabSz="931774">
              <a:defRPr/>
            </a:pPr>
            <a:r>
              <a:rPr lang="en-US" b="1" baseline="0" dirty="0"/>
              <a:t>Important Note:</a:t>
            </a:r>
            <a:r>
              <a:rPr lang="en-US" baseline="0" dirty="0"/>
              <a:t> Use the ICE form template in the toolkit. The research on the ICE and the ICE itself should be dated before advertising the solicitation.  Make sure there is not a gap of time more than 1 week between the date on the research and the ICE.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12</a:t>
            </a:fld>
            <a:endParaRPr lang="en-US"/>
          </a:p>
        </p:txBody>
      </p:sp>
    </p:spTree>
    <p:extLst>
      <p:ext uri="{BB962C8B-B14F-4D97-AF65-F5344CB8AC3E}">
        <p14:creationId xmlns:p14="http://schemas.microsoft.com/office/powerpoint/2010/main" val="159720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sng" baseline="0" dirty="0"/>
              <a:t>Specifications</a:t>
            </a:r>
            <a:r>
              <a:rPr lang="en-US" baseline="0" dirty="0"/>
              <a:t>: </a:t>
            </a:r>
          </a:p>
          <a:p>
            <a:pPr defTabSz="931774">
              <a:defRPr/>
            </a:pPr>
            <a:r>
              <a:rPr lang="en-US" sz="1200" dirty="0"/>
              <a:t>Per </a:t>
            </a:r>
            <a:r>
              <a:rPr lang="en-US" sz="1200" b="1" dirty="0"/>
              <a:t>FTA Circular 4220.1F</a:t>
            </a:r>
            <a:r>
              <a:rPr lang="en-US" sz="1200" dirty="0"/>
              <a:t>, </a:t>
            </a:r>
            <a:r>
              <a:rPr lang="en-US" sz="300" dirty="0"/>
              <a:t>t</a:t>
            </a:r>
            <a:r>
              <a:rPr lang="en-US" dirty="0"/>
              <a:t>he description may include a statement of the qualitative nature of the property or services to be acquired.  When practicable, the recipient should describe its requirements in terms of functions to be performed or level of performance required, including the range of acceptable characteristics or minimum acceptable standards.</a:t>
            </a:r>
            <a:endParaRPr lang="en-US" sz="300" b="1" dirty="0"/>
          </a:p>
          <a:p>
            <a:pPr defTabSz="931774">
              <a:defRPr/>
            </a:pPr>
            <a:endParaRPr lang="en-US" sz="300" b="1" dirty="0"/>
          </a:p>
          <a:p>
            <a:pPr defTabSz="931774">
              <a:defRPr/>
            </a:pPr>
            <a:r>
              <a:rPr lang="en-US" b="1" baseline="0" dirty="0"/>
              <a:t>Micro-Purchases, Small Purchases, and IFBs: </a:t>
            </a:r>
            <a:r>
              <a:rPr lang="en-US" baseline="0" dirty="0"/>
              <a:t>Specifications should be as detailed as possible since the goal is to look for the lowest responsive, responsible bidder. </a:t>
            </a:r>
          </a:p>
          <a:p>
            <a:pPr defTabSz="931774">
              <a:defRPr/>
            </a:pPr>
            <a:endParaRPr lang="en-US" sz="200" dirty="0"/>
          </a:p>
          <a:p>
            <a:pPr defTabSz="931774">
              <a:defRPr/>
            </a:pPr>
            <a:r>
              <a:rPr lang="en-US" b="1" baseline="0" dirty="0"/>
              <a:t>RFPs: </a:t>
            </a:r>
            <a:r>
              <a:rPr lang="en-US" baseline="0" dirty="0"/>
              <a:t>Specifications do not need to be as detailed as Micros, Small and IFBs because the RFP process is used to look for the bidder/contractor to fill in any gaps of a service or product. </a:t>
            </a:r>
          </a:p>
          <a:p>
            <a:pPr defTabSz="931774">
              <a:buFont typeface="Wingdings" pitchFamily="2" charset="2"/>
              <a:buChar char="ü"/>
              <a:defRPr/>
            </a:pPr>
            <a:endParaRPr lang="en-US" baseline="0" dirty="0"/>
          </a:p>
          <a:p>
            <a:pPr defTabSz="931774">
              <a:defRPr/>
            </a:pPr>
            <a:r>
              <a:rPr lang="en-US" b="1" i="1" baseline="0" dirty="0"/>
              <a:t>Brand Names</a:t>
            </a:r>
            <a:r>
              <a:rPr lang="en-US" baseline="0" dirty="0"/>
              <a:t> should not be used whenever possible. If brand names are used, subrecipients must list the </a:t>
            </a:r>
            <a:r>
              <a:rPr lang="en-US" i="1" baseline="0" dirty="0"/>
              <a:t>salient characteristics</a:t>
            </a:r>
            <a:r>
              <a:rPr lang="en-US" baseline="0" dirty="0"/>
              <a:t> of the product so vendors know the product being procured.</a:t>
            </a:r>
          </a:p>
          <a:p>
            <a:endParaRPr lang="en-US" i="1" dirty="0"/>
          </a:p>
          <a:p>
            <a:r>
              <a:rPr lang="en-US" i="1" dirty="0"/>
              <a:t>Salient Characteristics </a:t>
            </a:r>
            <a:r>
              <a:rPr lang="en-US" dirty="0"/>
              <a:t>is defined as</a:t>
            </a:r>
            <a:r>
              <a:rPr lang="en-US" baseline="0" dirty="0"/>
              <a:t> </a:t>
            </a:r>
            <a:r>
              <a:rPr lang="en-US" i="1" dirty="0"/>
              <a:t>those qualities of an item that are essential to ensure that the intended use of the item can be satisfactorily realized. The term is used in connection with a “brand name or equal” purchase description.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14</a:t>
            </a:fld>
            <a:endParaRPr lang="en-US"/>
          </a:p>
        </p:txBody>
      </p:sp>
    </p:spTree>
    <p:extLst>
      <p:ext uri="{BB962C8B-B14F-4D97-AF65-F5344CB8AC3E}">
        <p14:creationId xmlns:p14="http://schemas.microsoft.com/office/powerpoint/2010/main" val="3381934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Practices Procurement Manual</a:t>
            </a:r>
            <a:r>
              <a:rPr lang="en-US" dirty="0"/>
              <a:t>: The </a:t>
            </a:r>
            <a:r>
              <a:rPr lang="en-US" i="1" dirty="0"/>
              <a:t>bidders list is intended to be a count of all firms that are participating, or attempting to </a:t>
            </a:r>
            <a:r>
              <a:rPr lang="en-US" dirty="0"/>
              <a:t>participate, on DOT-assisted contracts.  The list must include all firms that bid on prime contracts or bid or quote subcontracts on DOT-assisted projects, including both DBEs and non-DBEs. DOT believes that </a:t>
            </a:r>
            <a:r>
              <a:rPr lang="en-US" i="1" dirty="0"/>
              <a:t>bidders lists are a promising method for accurately  </a:t>
            </a:r>
            <a:r>
              <a:rPr lang="en-US" dirty="0"/>
              <a:t>determining the availability of DBE and non-DBE firms. The information gathered is used by WisDOT and MnDOT to calculate its three-year DBE goal. </a:t>
            </a:r>
            <a:endParaRPr lang="en-US" b="0" baseline="0" dirty="0"/>
          </a:p>
          <a:p>
            <a:endParaRPr lang="en-US" baseline="0" dirty="0"/>
          </a:p>
          <a:p>
            <a:r>
              <a:rPr lang="en-US" b="1" u="sng" baseline="0" dirty="0"/>
              <a:t>Important Note</a:t>
            </a:r>
            <a:r>
              <a:rPr lang="en-US" b="1" baseline="0" dirty="0"/>
              <a:t>: </a:t>
            </a:r>
          </a:p>
          <a:p>
            <a:r>
              <a:rPr lang="en-US" baseline="0" dirty="0"/>
              <a:t>Use the spreadsheet included in the toolkit. The spreadsheet must be sent to all vendors and must be completed for their respective company. </a:t>
            </a:r>
            <a:r>
              <a:rPr lang="en-US" i="1" baseline="0" dirty="0"/>
              <a:t>If you are conducting a micro purchase online, track as much of the information as you can.</a:t>
            </a:r>
          </a:p>
          <a:p>
            <a:endParaRPr lang="en-US" i="1" baseline="0" dirty="0"/>
          </a:p>
          <a:p>
            <a:r>
              <a:rPr lang="en-US" i="1" baseline="0" dirty="0"/>
              <a:t>Office of Civil Rights – MnDOT</a:t>
            </a:r>
          </a:p>
          <a:p>
            <a:r>
              <a:rPr lang="en-US" i="1" baseline="0" dirty="0"/>
              <a:t>http://www.dot.state.mn.us/civilrights/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15</a:t>
            </a:fld>
            <a:endParaRPr lang="en-US"/>
          </a:p>
        </p:txBody>
      </p:sp>
    </p:spTree>
    <p:extLst>
      <p:ext uri="{BB962C8B-B14F-4D97-AF65-F5344CB8AC3E}">
        <p14:creationId xmlns:p14="http://schemas.microsoft.com/office/powerpoint/2010/main" val="3241746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baseline="0" dirty="0"/>
              <a:t>Subrecipients should document the ICE and all of the submitted offers.  </a:t>
            </a:r>
          </a:p>
          <a:p>
            <a:pPr>
              <a:buFont typeface="Wingdings" pitchFamily="2" charset="2"/>
              <a:buNone/>
            </a:pPr>
            <a:endParaRPr lang="en-US" sz="300" baseline="0" dirty="0"/>
          </a:p>
          <a:p>
            <a:pPr>
              <a:buFont typeface="Wingdings" pitchFamily="2" charset="2"/>
              <a:buNone/>
            </a:pPr>
            <a:r>
              <a:rPr lang="en-US" baseline="0" dirty="0"/>
              <a:t>If a procurement is a multiple year contract, </a:t>
            </a:r>
            <a:r>
              <a:rPr lang="en-US" u="sng" baseline="0" dirty="0"/>
              <a:t>all years</a:t>
            </a:r>
            <a:r>
              <a:rPr lang="en-US" baseline="0" dirty="0"/>
              <a:t> must be documented in the analysis. It is not enough to have a </a:t>
            </a:r>
            <a:r>
              <a:rPr lang="en-US" i="1" baseline="0" dirty="0"/>
              <a:t>Consumer Price Index </a:t>
            </a:r>
            <a:r>
              <a:rPr lang="en-US" baseline="0" dirty="0"/>
              <a:t>stated in solicitations, the actual costs must be included to be able to establish a fair and reasonable assessment. </a:t>
            </a:r>
          </a:p>
          <a:p>
            <a:pPr>
              <a:buFont typeface="Wingdings" pitchFamily="2" charset="2"/>
              <a:buNone/>
            </a:pPr>
            <a:endParaRPr lang="en-US" baseline="0" dirty="0"/>
          </a:p>
          <a:p>
            <a:pPr>
              <a:buFont typeface="Wingdings" pitchFamily="2" charset="2"/>
              <a:buNone/>
            </a:pPr>
            <a:r>
              <a:rPr lang="en-US" baseline="0" dirty="0"/>
              <a:t>An ICE and a cost analysis must be completed on all change orders.</a:t>
            </a:r>
          </a:p>
          <a:p>
            <a:pPr>
              <a:buFont typeface="Wingdings" pitchFamily="2" charset="2"/>
              <a:buNone/>
            </a:pPr>
            <a:endParaRPr lang="en-US" baseline="0" dirty="0"/>
          </a:p>
          <a:p>
            <a:pPr>
              <a:buFont typeface="Wingdings" pitchFamily="2" charset="2"/>
              <a:buNone/>
            </a:pPr>
            <a:r>
              <a:rPr lang="en-US" baseline="0" dirty="0"/>
              <a:t>Follow-up actions such as negotiating price, rebidding, etc. are necessary if price is </a:t>
            </a:r>
            <a:r>
              <a:rPr lang="en-US" u="sng" baseline="0" dirty="0"/>
              <a:t>not</a:t>
            </a:r>
            <a:r>
              <a:rPr lang="en-US" u="none" baseline="0" dirty="0"/>
              <a:t> fair and reasonable.</a:t>
            </a:r>
            <a:endParaRPr lang="en-US" baseline="0"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16</a:t>
            </a:fld>
            <a:endParaRPr lang="en-US"/>
          </a:p>
        </p:txBody>
      </p:sp>
    </p:spTree>
    <p:extLst>
      <p:ext uri="{BB962C8B-B14F-4D97-AF65-F5344CB8AC3E}">
        <p14:creationId xmlns:p14="http://schemas.microsoft.com/office/powerpoint/2010/main" val="238279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baseline="0" dirty="0"/>
              <a:t>Micro and Small Purchases: </a:t>
            </a:r>
            <a:r>
              <a:rPr lang="en-US" baseline="0" dirty="0"/>
              <a:t>There are a couple of boxes on the Micro/Small Purchase Abstract that you must fill out and you must also check www.sam.gov and print it out. </a:t>
            </a:r>
          </a:p>
          <a:p>
            <a:pPr defTabSz="931774">
              <a:defRPr/>
            </a:pPr>
            <a:endParaRPr lang="en-US" baseline="0" dirty="0"/>
          </a:p>
          <a:p>
            <a:pPr defTabSz="931774">
              <a:defRPr/>
            </a:pPr>
            <a:r>
              <a:rPr lang="en-US" baseline="0" dirty="0"/>
              <a:t>Micro Purchase Form - MnDOT</a:t>
            </a:r>
          </a:p>
          <a:p>
            <a:pPr defTabSz="931774">
              <a:defRPr/>
            </a:pPr>
            <a:r>
              <a:rPr lang="en-US" baseline="0" dirty="0"/>
              <a:t>http://www.dot.state.mn.us/transit/grants/procurement.html</a:t>
            </a:r>
          </a:p>
          <a:p>
            <a:pPr defTabSz="931774">
              <a:defRPr/>
            </a:pPr>
            <a:endParaRPr lang="en-US" baseline="0" dirty="0"/>
          </a:p>
          <a:p>
            <a:pPr defTabSz="931774">
              <a:defRPr/>
            </a:pPr>
            <a:r>
              <a:rPr lang="en-US" baseline="0" dirty="0"/>
              <a:t>Small Purchase method – MnDOT</a:t>
            </a:r>
          </a:p>
          <a:p>
            <a:pPr defTabSz="931774">
              <a:defRPr/>
            </a:pPr>
            <a:r>
              <a:rPr lang="en-US" baseline="0" dirty="0"/>
              <a:t>http://www.dot.state.mn.us/transit/grants/procurement.html</a:t>
            </a:r>
          </a:p>
          <a:p>
            <a:pPr defTabSz="931774">
              <a:defRPr/>
            </a:pPr>
            <a:endParaRPr lang="en-US" baseline="0" dirty="0"/>
          </a:p>
          <a:p>
            <a:pPr defTabSz="931774">
              <a:defRPr/>
            </a:pPr>
            <a:r>
              <a:rPr lang="en-US" b="1" baseline="0" dirty="0"/>
              <a:t>IFB and RFPs</a:t>
            </a:r>
            <a:r>
              <a:rPr lang="en-US" b="0" baseline="0" dirty="0"/>
              <a:t>: Complete the appendix in the toolkit specific to IFBs and RFPs. </a:t>
            </a:r>
            <a:endParaRPr lang="en-US" baseline="0" dirty="0"/>
          </a:p>
          <a:p>
            <a:endParaRPr lang="en-US" dirty="0"/>
          </a:p>
          <a:p>
            <a:pPr marL="171450" indent="-171450">
              <a:buFont typeface="Wingdings" panose="05000000000000000000" pitchFamily="2" charset="2"/>
              <a:buChar char="ü"/>
            </a:pPr>
            <a:r>
              <a:rPr lang="en-US" dirty="0"/>
              <a:t>Contractors</a:t>
            </a:r>
            <a:r>
              <a:rPr lang="en-US" baseline="0" dirty="0"/>
              <a:t> must also be determined to be responsive to the bid requirements.</a:t>
            </a:r>
            <a:endParaRPr lang="en-US" dirty="0"/>
          </a:p>
          <a:p>
            <a:pPr marL="171450" indent="-171450">
              <a:buFont typeface="Wingdings" panose="05000000000000000000" pitchFamily="2" charset="2"/>
              <a:buChar char="ü"/>
            </a:pPr>
            <a:r>
              <a:rPr lang="en-US" dirty="0"/>
              <a:t>Responsive and responsibility determination must be done before awarding the contract.</a:t>
            </a:r>
          </a:p>
          <a:p>
            <a:pPr marL="171450" indent="-171450">
              <a:buFont typeface="Wingdings" panose="05000000000000000000" pitchFamily="2" charset="2"/>
              <a:buChar char="ü"/>
            </a:pPr>
            <a:endParaRPr lang="en-US" dirty="0"/>
          </a:p>
          <a:p>
            <a:pPr marL="0" indent="0">
              <a:buFont typeface="Wingdings" panose="05000000000000000000" pitchFamily="2" charset="2"/>
              <a:buNone/>
            </a:pPr>
            <a:r>
              <a:rPr lang="en-US" dirty="0"/>
              <a:t>IFB</a:t>
            </a:r>
            <a:r>
              <a:rPr lang="en-US" baseline="0" dirty="0"/>
              <a:t> and RFP Methods – MnDOT</a:t>
            </a:r>
          </a:p>
          <a:p>
            <a:pPr marL="0" indent="0">
              <a:buFont typeface="Wingdings" panose="05000000000000000000" pitchFamily="2" charset="2"/>
              <a:buNone/>
            </a:pPr>
            <a:r>
              <a:rPr lang="en-US" dirty="0"/>
              <a:t>http://www.dot.state.mn.us/transit/grants/procurement.html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17</a:t>
            </a:fld>
            <a:endParaRPr lang="en-US"/>
          </a:p>
        </p:txBody>
      </p:sp>
    </p:spTree>
    <p:extLst>
      <p:ext uri="{BB962C8B-B14F-4D97-AF65-F5344CB8AC3E}">
        <p14:creationId xmlns:p14="http://schemas.microsoft.com/office/powerpoint/2010/main" val="2735037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Federal clauses do not have to be included with micro purchases, except construction projects over $2000 must include the applicable clauses.</a:t>
            </a:r>
          </a:p>
          <a:p>
            <a:pPr marL="171450" indent="-171450">
              <a:buFont typeface="Wingdings" panose="05000000000000000000" pitchFamily="2" charset="2"/>
              <a:buChar char="ü"/>
            </a:pPr>
            <a:r>
              <a:rPr lang="en-US" dirty="0"/>
              <a:t>Federal clause master list included in all procurement toolkit appendices.</a:t>
            </a:r>
          </a:p>
          <a:p>
            <a:pPr marL="171450" indent="-171450">
              <a:buFont typeface="Wingdings" panose="05000000000000000000" pitchFamily="2" charset="2"/>
              <a:buChar char="ü"/>
            </a:pPr>
            <a:r>
              <a:rPr lang="en-US" dirty="0"/>
              <a:t>Buy America requirements must be completed for all rolling stock procurements over $150,000 </a:t>
            </a:r>
          </a:p>
          <a:p>
            <a:pPr marL="171450" indent="-171450">
              <a:buFont typeface="Wingdings" panose="05000000000000000000" pitchFamily="2" charset="2"/>
              <a:buChar char="ü"/>
            </a:pPr>
            <a:r>
              <a:rPr lang="en-US" dirty="0"/>
              <a:t>49 CFR Part 661 requires manufactured products to be manufactured in the United State unless qualifies for a waiver</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18</a:t>
            </a:fld>
            <a:endParaRPr lang="en-US"/>
          </a:p>
        </p:txBody>
      </p:sp>
    </p:spTree>
    <p:extLst>
      <p:ext uri="{BB962C8B-B14F-4D97-AF65-F5344CB8AC3E}">
        <p14:creationId xmlns:p14="http://schemas.microsoft.com/office/powerpoint/2010/main" val="3686350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sz="1000" dirty="0"/>
              <a:t>Contracts must include total dollar amount, beginning and ending date, reference to solicitation, addendums, and federal clauses</a:t>
            </a:r>
          </a:p>
          <a:p>
            <a:pPr marL="171450" indent="-171450">
              <a:buFont typeface="Wingdings" panose="05000000000000000000" pitchFamily="2" charset="2"/>
              <a:buChar char="ü"/>
            </a:pPr>
            <a:r>
              <a:rPr lang="en-US" sz="1000" dirty="0"/>
              <a:t>Cardinal changes are not allowed. (A major deviation from the original purpose of the contract.) Be aware when doing change orders that they do not end up being cardinal changes.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19</a:t>
            </a:fld>
            <a:endParaRPr lang="en-US"/>
          </a:p>
        </p:txBody>
      </p:sp>
    </p:spTree>
    <p:extLst>
      <p:ext uri="{BB962C8B-B14F-4D97-AF65-F5344CB8AC3E}">
        <p14:creationId xmlns:p14="http://schemas.microsoft.com/office/powerpoint/2010/main" val="213426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sng" baseline="0" dirty="0"/>
              <a:t>Procurement History File Checklist </a:t>
            </a:r>
          </a:p>
          <a:p>
            <a:pPr defTabSz="931774">
              <a:buFont typeface="Wingdings" pitchFamily="2" charset="2"/>
              <a:buChar char="ü"/>
              <a:defRPr/>
            </a:pPr>
            <a:r>
              <a:rPr lang="en-US" baseline="0" dirty="0"/>
              <a:t>This critical item in each toolkit ensures all of the required elements for the specific procurement type are documented in the procurement file. </a:t>
            </a:r>
          </a:p>
          <a:p>
            <a:pPr defTabSz="931774">
              <a:defRPr/>
            </a:pPr>
            <a:endParaRPr lang="en-US" baseline="0" dirty="0"/>
          </a:p>
          <a:p>
            <a:pPr defTabSz="931774">
              <a:buFont typeface="Wingdings" pitchFamily="2" charset="2"/>
              <a:buChar char="ü"/>
              <a:defRPr/>
            </a:pPr>
            <a:r>
              <a:rPr lang="en-US" baseline="0" dirty="0"/>
              <a:t> This document records action steps and decisions throughout the procurement. The sample checklist must be properly annotated and filed for each procurement.</a:t>
            </a:r>
          </a:p>
          <a:p>
            <a:pPr defTabSz="931774">
              <a:defRPr/>
            </a:pPr>
            <a:r>
              <a:rPr lang="en-US" baseline="0" dirty="0"/>
              <a:t> </a:t>
            </a:r>
          </a:p>
          <a:p>
            <a:pPr defTabSz="931774">
              <a:buFont typeface="Wingdings" pitchFamily="2" charset="2"/>
              <a:buChar char="ü"/>
              <a:defRPr/>
            </a:pPr>
            <a:r>
              <a:rPr lang="en-US" baseline="0" dirty="0"/>
              <a:t> The volume of documentation associated with the procurement will dictate the number of files required to properly maintain a complete history of the procurement. </a:t>
            </a:r>
          </a:p>
          <a:p>
            <a:pPr defTabSz="931774">
              <a:buFont typeface="Wingdings" pitchFamily="2" charset="2"/>
              <a:buNone/>
              <a:defRPr/>
            </a:pPr>
            <a:endParaRPr lang="en-US" baseline="0" dirty="0"/>
          </a:p>
          <a:p>
            <a:pPr>
              <a:buFont typeface="Wingdings" pitchFamily="2" charset="2"/>
              <a:buChar char="ü"/>
            </a:pPr>
            <a:r>
              <a:rPr lang="en-US" sz="1200" b="0" kern="1200" baseline="0" dirty="0">
                <a:solidFill>
                  <a:schemeClr val="tx1"/>
                </a:solidFill>
                <a:latin typeface="+mn-lt"/>
                <a:ea typeface="+mn-ea"/>
                <a:cs typeface="+mn-cs"/>
              </a:rPr>
              <a:t> A well-documented file speaks for itself, without need of interpretation from the contract administrator. </a:t>
            </a:r>
          </a:p>
          <a:p>
            <a:endParaRPr lang="en-US" sz="1200" b="0" kern="1200" baseline="0" dirty="0">
              <a:solidFill>
                <a:schemeClr val="tx1"/>
              </a:solidFill>
              <a:latin typeface="+mn-lt"/>
              <a:ea typeface="+mn-ea"/>
              <a:cs typeface="+mn-cs"/>
            </a:endParaRPr>
          </a:p>
          <a:p>
            <a:pPr>
              <a:buFont typeface="Wingdings" pitchFamily="2" charset="2"/>
              <a:buChar char="ü"/>
            </a:pPr>
            <a:r>
              <a:rPr lang="en-US" sz="1200" b="0" kern="1200" baseline="0" dirty="0">
                <a:solidFill>
                  <a:schemeClr val="tx1"/>
                </a:solidFill>
                <a:latin typeface="+mn-lt"/>
                <a:ea typeface="+mn-ea"/>
                <a:cs typeface="+mn-cs"/>
              </a:rPr>
              <a:t> A well-documented file also supports actions taken, provides information for reviews and investigations, and furnishes essential facts in the event of litigation or legislative inquiries.</a:t>
            </a:r>
          </a:p>
          <a:p>
            <a:pPr>
              <a:buFont typeface="Wingdings" pitchFamily="2" charset="2"/>
              <a:buChar char="ü"/>
            </a:pPr>
            <a:endParaRPr lang="en-US" sz="1200" b="0" kern="1200" baseline="0" dirty="0">
              <a:solidFill>
                <a:schemeClr val="tx1"/>
              </a:solidFill>
              <a:latin typeface="+mn-lt"/>
              <a:ea typeface="+mn-ea"/>
              <a:cs typeface="+mn-cs"/>
            </a:endParaRPr>
          </a:p>
          <a:p>
            <a:pPr>
              <a:buFont typeface="Wingdings" pitchFamily="2" charset="2"/>
              <a:buNone/>
            </a:pPr>
            <a:r>
              <a:rPr lang="en-US" sz="1200" b="0" kern="1200" baseline="0" dirty="0">
                <a:solidFill>
                  <a:schemeClr val="tx1"/>
                </a:solidFill>
                <a:latin typeface="+mn-lt"/>
                <a:ea typeface="+mn-ea"/>
                <a:cs typeface="+mn-cs"/>
              </a:rPr>
              <a:t>See MnDOT Procurement History form</a:t>
            </a:r>
          </a:p>
          <a:p>
            <a:pPr>
              <a:buFont typeface="Wingdings" pitchFamily="2" charset="2"/>
              <a:buNone/>
            </a:pPr>
            <a:r>
              <a:rPr lang="en-US" b="0" baseline="0" dirty="0"/>
              <a:t>http://www.dot.state.mn.us/transit/grants/procurement.html</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20</a:t>
            </a:fld>
            <a:endParaRPr lang="en-US"/>
          </a:p>
        </p:txBody>
      </p:sp>
    </p:spTree>
    <p:extLst>
      <p:ext uri="{BB962C8B-B14F-4D97-AF65-F5344CB8AC3E}">
        <p14:creationId xmlns:p14="http://schemas.microsoft.com/office/powerpoint/2010/main" val="1689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a:t>
            </a:fld>
            <a:endParaRPr lang="en-US"/>
          </a:p>
        </p:txBody>
      </p:sp>
    </p:spTree>
    <p:extLst>
      <p:ext uri="{BB962C8B-B14F-4D97-AF65-F5344CB8AC3E}">
        <p14:creationId xmlns:p14="http://schemas.microsoft.com/office/powerpoint/2010/main" val="1569768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WisDOT</a:t>
            </a:r>
            <a:r>
              <a:rPr lang="en-US" b="1" i="0" u="sng" baseline="0" dirty="0"/>
              <a:t> Resources:</a:t>
            </a:r>
            <a:endParaRPr lang="en-US" b="1" i="0" u="sng" dirty="0"/>
          </a:p>
          <a:p>
            <a:pPr defTabSz="931774">
              <a:buFont typeface="Wingdings" pitchFamily="2" charset="2"/>
              <a:buChar char="ü"/>
              <a:defRPr/>
            </a:pPr>
            <a:r>
              <a:rPr lang="en-US" b="0" i="0" u="none" dirty="0"/>
              <a:t> WisDOT Transit</a:t>
            </a:r>
            <a:r>
              <a:rPr lang="en-US" b="0" i="0" u="none" baseline="0" dirty="0"/>
              <a:t> Procurement </a:t>
            </a:r>
            <a:r>
              <a:rPr lang="en-US" b="0" i="0" u="none" dirty="0"/>
              <a:t>Website </a:t>
            </a:r>
          </a:p>
          <a:p>
            <a:pPr marL="457200" marR="0" lvl="1" indent="0" algn="l" defTabSz="931774" rtl="0" eaLnBrk="1" fontAlgn="auto" latinLnBrk="0" hangingPunct="1">
              <a:lnSpc>
                <a:spcPct val="100000"/>
              </a:lnSpc>
              <a:spcBef>
                <a:spcPts val="0"/>
              </a:spcBef>
              <a:spcAft>
                <a:spcPts val="0"/>
              </a:spcAft>
              <a:buClrTx/>
              <a:buSzTx/>
              <a:buFont typeface="Wingdings" pitchFamily="2" charset="2"/>
              <a:buNone/>
              <a:tabLst/>
              <a:defRPr/>
            </a:pPr>
            <a:r>
              <a:rPr lang="en-US" sz="1200" dirty="0">
                <a:hlinkClick r:id="rId3"/>
              </a:rPr>
              <a:t>http://wisconsindot.gov/Pages/doing-bus/local-gov/astnce-pgms/transit/procure.aspx</a:t>
            </a:r>
            <a:endParaRPr lang="en-US" sz="1200" dirty="0"/>
          </a:p>
          <a:p>
            <a:pPr lvl="1" defTabSz="931774">
              <a:buFont typeface="Wingdings" pitchFamily="2" charset="2"/>
              <a:buNone/>
              <a:defRPr/>
            </a:pPr>
            <a:endParaRPr lang="en-US" b="0" i="0" u="none" dirty="0"/>
          </a:p>
          <a:p>
            <a:pPr defTabSz="931774">
              <a:buFont typeface="Wingdings" pitchFamily="2" charset="2"/>
              <a:buNone/>
              <a:defRPr/>
            </a:pPr>
            <a:r>
              <a:rPr lang="en-US" b="1" i="0" u="sng" dirty="0" err="1"/>
              <a:t>MnDOT</a:t>
            </a:r>
            <a:r>
              <a:rPr lang="en-US" b="1" i="0" u="sng" dirty="0"/>
              <a:t> Resources:</a:t>
            </a:r>
          </a:p>
          <a:p>
            <a:pPr defTabSz="931774">
              <a:buFont typeface="Wingdings" pitchFamily="2" charset="2"/>
              <a:buChar char="ü"/>
              <a:defRPr/>
            </a:pPr>
            <a:r>
              <a:rPr lang="en-US" b="0" i="0" u="none" dirty="0"/>
              <a:t>MnDOT Transit Procurement Website</a:t>
            </a:r>
          </a:p>
          <a:p>
            <a:pPr lvl="1" defTabSz="931774">
              <a:buFont typeface="Wingdings" pitchFamily="2" charset="2"/>
              <a:buNone/>
              <a:defRPr/>
            </a:pPr>
            <a:r>
              <a:rPr lang="en-US" b="0" i="0" u="none" dirty="0"/>
              <a:t>http://www.dot.state.mn.us/transit/grants/procurement.html</a:t>
            </a:r>
          </a:p>
          <a:p>
            <a:endParaRPr lang="en-US" b="1" i="0" u="sng" dirty="0"/>
          </a:p>
          <a:p>
            <a:r>
              <a:rPr lang="en-US" b="1" i="0" u="sng" dirty="0"/>
              <a:t>Key FTA Resources:</a:t>
            </a:r>
          </a:p>
          <a:p>
            <a:endParaRPr lang="en-US" sz="300" b="1" u="sng" dirty="0"/>
          </a:p>
          <a:p>
            <a:pPr>
              <a:buFont typeface="Wingdings" pitchFamily="2" charset="2"/>
              <a:buChar char="ü"/>
            </a:pPr>
            <a:r>
              <a:rPr lang="en-US" i="0" dirty="0"/>
              <a:t> FTA Master</a:t>
            </a:r>
            <a:r>
              <a:rPr lang="en-US" i="0" baseline="0" dirty="0"/>
              <a:t> Agreement dated 10/1/2017  </a:t>
            </a:r>
          </a:p>
          <a:p>
            <a:pPr>
              <a:buFont typeface="Wingdings" pitchFamily="2" charset="2"/>
              <a:buChar char="ü"/>
            </a:pPr>
            <a:r>
              <a:rPr lang="en-US" i="0" baseline="0" dirty="0"/>
              <a:t> Circular 4220.1F – Third Party Contracting Guidance</a:t>
            </a:r>
          </a:p>
          <a:p>
            <a:pPr>
              <a:buFont typeface="Wingdings" pitchFamily="2" charset="2"/>
              <a:buChar char="ü"/>
            </a:pPr>
            <a:r>
              <a:rPr lang="en-US" i="0" baseline="0" dirty="0"/>
              <a:t> FTA Best Practices Procurement Manual  </a:t>
            </a:r>
          </a:p>
          <a:p>
            <a:endParaRPr lang="en-US" dirty="0"/>
          </a:p>
          <a:p>
            <a:r>
              <a:rPr lang="en-US" b="1" u="sng" dirty="0"/>
              <a:t>NTI Training</a:t>
            </a:r>
          </a:p>
          <a:p>
            <a:r>
              <a:rPr lang="en-US" b="0" u="none" dirty="0"/>
              <a:t>http://www.ntionline.com/</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21</a:t>
            </a:fld>
            <a:endParaRPr lang="en-US"/>
          </a:p>
        </p:txBody>
      </p:sp>
    </p:spTree>
    <p:extLst>
      <p:ext uri="{BB962C8B-B14F-4D97-AF65-F5344CB8AC3E}">
        <p14:creationId xmlns:p14="http://schemas.microsoft.com/office/powerpoint/2010/main" val="713239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22</a:t>
            </a:fld>
            <a:endParaRPr lang="en-US"/>
          </a:p>
        </p:txBody>
      </p:sp>
    </p:spTree>
    <p:extLst>
      <p:ext uri="{BB962C8B-B14F-4D97-AF65-F5344CB8AC3E}">
        <p14:creationId xmlns:p14="http://schemas.microsoft.com/office/powerpoint/2010/main" val="1326009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23</a:t>
            </a:fld>
            <a:endParaRPr lang="en-US"/>
          </a:p>
        </p:txBody>
      </p:sp>
    </p:spTree>
    <p:extLst>
      <p:ext uri="{BB962C8B-B14F-4D97-AF65-F5344CB8AC3E}">
        <p14:creationId xmlns:p14="http://schemas.microsoft.com/office/powerpoint/2010/main" val="585156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24</a:t>
            </a:fld>
            <a:endParaRPr lang="en-US"/>
          </a:p>
        </p:txBody>
      </p:sp>
    </p:spTree>
    <p:extLst>
      <p:ext uri="{BB962C8B-B14F-4D97-AF65-F5344CB8AC3E}">
        <p14:creationId xmlns:p14="http://schemas.microsoft.com/office/powerpoint/2010/main" val="400024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WisDOT</a:t>
            </a:r>
            <a:r>
              <a:rPr lang="en-US" b="1" i="0" u="sng" baseline="0" dirty="0"/>
              <a:t> Resources:</a:t>
            </a:r>
            <a:endParaRPr lang="en-US" b="1" i="0" u="sng" dirty="0"/>
          </a:p>
          <a:p>
            <a:pPr defTabSz="931774">
              <a:buFont typeface="Wingdings" pitchFamily="2" charset="2"/>
              <a:buChar char="ü"/>
              <a:defRPr/>
            </a:pPr>
            <a:r>
              <a:rPr lang="en-US" b="0" i="0" u="none" dirty="0"/>
              <a:t> WisDOT Transit</a:t>
            </a:r>
            <a:r>
              <a:rPr lang="en-US" b="0" i="0" u="none" baseline="0" dirty="0"/>
              <a:t> Procurement </a:t>
            </a:r>
            <a:r>
              <a:rPr lang="en-US" b="0" i="0" u="none" dirty="0"/>
              <a:t>Website </a:t>
            </a:r>
          </a:p>
          <a:p>
            <a:pPr defTabSz="931774">
              <a:buFont typeface="Wingdings" pitchFamily="2" charset="2"/>
              <a:buNone/>
              <a:defRPr/>
            </a:pPr>
            <a:endParaRPr lang="en-US" b="0" i="0" u="none" dirty="0"/>
          </a:p>
          <a:p>
            <a:pPr defTabSz="931774">
              <a:buFont typeface="Wingdings" pitchFamily="2" charset="2"/>
              <a:buNone/>
              <a:defRPr/>
            </a:pPr>
            <a:r>
              <a:rPr lang="en-US" b="1" i="0" u="sng" dirty="0"/>
              <a:t>MnDOT</a:t>
            </a:r>
            <a:r>
              <a:rPr lang="en-US" b="1" i="0" u="sng" baseline="0" dirty="0"/>
              <a:t> Resources:</a:t>
            </a:r>
            <a:endParaRPr lang="en-US" b="0" i="0" u="none" baseline="0" dirty="0"/>
          </a:p>
          <a:p>
            <a:pPr marL="171450" indent="-171450" defTabSz="931774">
              <a:buFont typeface="Wingdings" pitchFamily="2" charset="2"/>
              <a:buChar char="ü"/>
              <a:defRPr/>
            </a:pPr>
            <a:r>
              <a:rPr lang="en-US" b="0" i="0" u="none" dirty="0"/>
              <a:t>http://www.dot.state.mn.us/transit/grants/procurement.html</a:t>
            </a:r>
          </a:p>
          <a:p>
            <a:endParaRPr lang="en-US" b="1" i="0" u="sng" dirty="0"/>
          </a:p>
          <a:p>
            <a:r>
              <a:rPr lang="en-US" b="1" i="0" u="sng" dirty="0"/>
              <a:t>Key FTA Resources:</a:t>
            </a:r>
          </a:p>
          <a:p>
            <a:endParaRPr lang="en-US" sz="300" b="1" u="sng" dirty="0"/>
          </a:p>
          <a:p>
            <a:pPr>
              <a:buFont typeface="Wingdings" pitchFamily="2" charset="2"/>
              <a:buChar char="ü"/>
            </a:pPr>
            <a:r>
              <a:rPr lang="en-US" i="0" dirty="0"/>
              <a:t> FTA Master</a:t>
            </a:r>
            <a:r>
              <a:rPr lang="en-US" i="0" baseline="0" dirty="0"/>
              <a:t> Agreement dated 10/1/2017  </a:t>
            </a:r>
          </a:p>
          <a:p>
            <a:pPr>
              <a:buFont typeface="Wingdings" pitchFamily="2" charset="2"/>
              <a:buChar char="ü"/>
            </a:pPr>
            <a:r>
              <a:rPr lang="en-US" i="0" baseline="0" dirty="0"/>
              <a:t> Circular 4220.1F – Third Party Contracting Guidance</a:t>
            </a:r>
          </a:p>
          <a:p>
            <a:pPr>
              <a:buFont typeface="Wingdings" pitchFamily="2" charset="2"/>
              <a:buChar char="ü"/>
            </a:pPr>
            <a:r>
              <a:rPr lang="en-US" i="0" baseline="0" dirty="0"/>
              <a:t> FTA Best Practices &amp; Lessons Learned Procurement Manual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3</a:t>
            </a:fld>
            <a:endParaRPr lang="en-US"/>
          </a:p>
        </p:txBody>
      </p:sp>
    </p:spTree>
    <p:extLst>
      <p:ext uri="{BB962C8B-B14F-4D97-AF65-F5344CB8AC3E}">
        <p14:creationId xmlns:p14="http://schemas.microsoft.com/office/powerpoint/2010/main" val="24383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A properly documented procurement file provides an audit trail from the initiation of the acquisition process to the beginning of the contract. A well-documented file can be interpreted on its own, without any assistance or additional information. </a:t>
            </a:r>
          </a:p>
          <a:p>
            <a:pPr defTabSz="931774">
              <a:defRPr/>
            </a:pPr>
            <a:endParaRPr lang="en-US" baseline="0" dirty="0"/>
          </a:p>
          <a:p>
            <a:pPr defTabSz="931774">
              <a:defRPr/>
            </a:pPr>
            <a:r>
              <a:rPr lang="en-US" baseline="0" dirty="0"/>
              <a:t>Section 5 of the Best Practices Procurement Manual reviews the Contract Administration requirement.</a:t>
            </a:r>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4</a:t>
            </a:fld>
            <a:endParaRPr lang="en-US"/>
          </a:p>
        </p:txBody>
      </p:sp>
    </p:spTree>
    <p:extLst>
      <p:ext uri="{BB962C8B-B14F-4D97-AF65-F5344CB8AC3E}">
        <p14:creationId xmlns:p14="http://schemas.microsoft.com/office/powerpoint/2010/main" val="82906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June 20, 2018 the Office of Management and Budget (OMB) issued a memorandum changing the micro purchase and small purchase thresholds. The micro purchase threshold is now $10,000 but in Wisconsin </a:t>
            </a:r>
            <a:r>
              <a:rPr lang="en-US" dirty="0" smtClean="0"/>
              <a:t>and Minnesota the </a:t>
            </a:r>
            <a:r>
              <a:rPr lang="en-US" dirty="0"/>
              <a:t>threshold is $5,000. Small</a:t>
            </a:r>
            <a:r>
              <a:rPr lang="en-US" baseline="0" dirty="0"/>
              <a:t> purchases under FTA requirements are all purchases under $250,000, but in Wisconsin, small purchases are those under $50,000.   In Minnesota, small purchases are those under $</a:t>
            </a:r>
            <a:r>
              <a:rPr lang="en-US" baseline="0" dirty="0" smtClean="0"/>
              <a:t>100,000</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new small purchase threshold does not apply to the Buy America statute of $150,000.</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5</a:t>
            </a:fld>
            <a:endParaRPr lang="en-US"/>
          </a:p>
        </p:txBody>
      </p:sp>
    </p:spTree>
    <p:extLst>
      <p:ext uri="{BB962C8B-B14F-4D97-AF65-F5344CB8AC3E}">
        <p14:creationId xmlns:p14="http://schemas.microsoft.com/office/powerpoint/2010/main" val="193496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Minnesota:   resource of Procurement Checklist</a:t>
            </a:r>
          </a:p>
          <a:p>
            <a:r>
              <a:rPr lang="en-US" dirty="0"/>
              <a:t>	http://www.dot.state.mn.us/transit/grants/procurement.html</a:t>
            </a:r>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6</a:t>
            </a:fld>
            <a:endParaRPr lang="en-US"/>
          </a:p>
        </p:txBody>
      </p:sp>
    </p:spTree>
    <p:extLst>
      <p:ext uri="{BB962C8B-B14F-4D97-AF65-F5344CB8AC3E}">
        <p14:creationId xmlns:p14="http://schemas.microsoft.com/office/powerpoint/2010/main" val="124044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1. Planning the Solicitation:</a:t>
            </a:r>
            <a:r>
              <a:rPr lang="en-US" b="1" baseline="0" dirty="0"/>
              <a:t> </a:t>
            </a:r>
            <a:r>
              <a:rPr lang="en-US" b="0" baseline="0" dirty="0"/>
              <a:t> </a:t>
            </a:r>
            <a:r>
              <a:rPr lang="en-US" dirty="0"/>
              <a:t>Planning</a:t>
            </a:r>
            <a:r>
              <a:rPr lang="en-US" baseline="0" dirty="0"/>
              <a:t> the solicitation should be done with the </a:t>
            </a:r>
            <a:r>
              <a:rPr lang="en-US" i="1" baseline="0" dirty="0">
                <a:solidFill>
                  <a:schemeClr val="tx1"/>
                </a:solidFill>
              </a:rPr>
              <a:t>WisDOT Program Manager OR MnDOT Project Manager</a:t>
            </a:r>
            <a:r>
              <a:rPr lang="en-US" i="0" baseline="0" dirty="0">
                <a:solidFill>
                  <a:srgbClr val="00B050"/>
                </a:solidFill>
              </a:rPr>
              <a:t> </a:t>
            </a:r>
            <a:r>
              <a:rPr lang="en-US" baseline="0" dirty="0"/>
              <a:t>to ensure grant funds and local match are approved for the items to be procured.</a:t>
            </a:r>
          </a:p>
          <a:p>
            <a:endParaRPr lang="en-US" sz="300" dirty="0"/>
          </a:p>
          <a:p>
            <a:r>
              <a:rPr lang="en-US" b="1" baseline="0" dirty="0"/>
              <a:t>Step 2 and 3. Conducting the Solicitation and Awarding the Contract </a:t>
            </a:r>
            <a:r>
              <a:rPr lang="en-US" baseline="0" dirty="0"/>
              <a:t>Work with the </a:t>
            </a:r>
            <a:r>
              <a:rPr lang="en-US" b="1" baseline="0" dirty="0"/>
              <a:t>WisDOT Procurement Manager OR MnDOT Procurement Coordinator </a:t>
            </a:r>
            <a:r>
              <a:rPr lang="en-US" baseline="0" dirty="0"/>
              <a:t>to conduct the solicitation through contract award.</a:t>
            </a:r>
          </a:p>
          <a:p>
            <a:endParaRPr lang="en-US" baseline="0" dirty="0"/>
          </a:p>
          <a:p>
            <a:r>
              <a:rPr lang="en-US" b="1" baseline="0" dirty="0"/>
              <a:t>Step 4. Contract Administration. </a:t>
            </a:r>
            <a:r>
              <a:rPr lang="en-US" b="0" baseline="0" dirty="0"/>
              <a:t>This step includes contract monitoring , administration and contract modifications and is done with the assistance of the </a:t>
            </a:r>
            <a:r>
              <a:rPr lang="en-US" i="1" baseline="0" dirty="0">
                <a:solidFill>
                  <a:schemeClr val="tx1"/>
                </a:solidFill>
              </a:rPr>
              <a:t>WisDOT Program Manager OR MnDOT Project Manager</a:t>
            </a:r>
            <a:r>
              <a:rPr lang="en-US" b="0" baseline="0" dirty="0"/>
              <a:t>. </a:t>
            </a:r>
            <a:endParaRPr lang="en-US" baseline="0" dirty="0"/>
          </a:p>
          <a:p>
            <a:endParaRPr lang="en-US" b="1" baseline="0" dirty="0"/>
          </a:p>
          <a:p>
            <a:r>
              <a:rPr lang="en-US" b="1" baseline="0" dirty="0"/>
              <a:t>Step 5. Contract close out. </a:t>
            </a:r>
            <a:r>
              <a:rPr lang="en-US" b="0" baseline="0" dirty="0"/>
              <a:t>A complete p</a:t>
            </a:r>
            <a:r>
              <a:rPr lang="en-US" baseline="0" dirty="0"/>
              <a:t>rocurement file should include documents such as: copies of all invoices, documentation of any contract modifications, correspondences with the vendor, and copies of all required reports from the solicitation. Work with the </a:t>
            </a:r>
            <a:r>
              <a:rPr lang="en-US" i="1" baseline="0" dirty="0"/>
              <a:t>WisDOT Program Manager </a:t>
            </a:r>
            <a:r>
              <a:rPr lang="en-US" i="0" baseline="0" dirty="0"/>
              <a:t>and/or the </a:t>
            </a:r>
            <a:r>
              <a:rPr lang="en-US" b="1" i="0" baseline="0" dirty="0"/>
              <a:t>WisDOT Procurement Manager OR </a:t>
            </a:r>
            <a:r>
              <a:rPr lang="en-US" b="0" i="0" baseline="0" dirty="0"/>
              <a:t>MnDOT Project Manager and/or </a:t>
            </a:r>
            <a:r>
              <a:rPr lang="en-US" b="1" i="0" baseline="0" dirty="0"/>
              <a:t>MnDOT Procurement Coordinator </a:t>
            </a:r>
            <a:r>
              <a:rPr lang="en-US" baseline="0" dirty="0"/>
              <a:t>if you have any questions about file completeness.</a:t>
            </a:r>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7</a:t>
            </a:fld>
            <a:endParaRPr lang="en-US"/>
          </a:p>
        </p:txBody>
      </p:sp>
    </p:spTree>
    <p:extLst>
      <p:ext uri="{BB962C8B-B14F-4D97-AF65-F5344CB8AC3E}">
        <p14:creationId xmlns:p14="http://schemas.microsoft.com/office/powerpoint/2010/main" val="62365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Procuring commodities or services is more than just selecting a low bid. It’s important to understand the types of procurements and the requirements for each.</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8</a:t>
            </a:fld>
            <a:endParaRPr lang="en-US"/>
          </a:p>
        </p:txBody>
      </p:sp>
    </p:spTree>
    <p:extLst>
      <p:ext uri="{BB962C8B-B14F-4D97-AF65-F5344CB8AC3E}">
        <p14:creationId xmlns:p14="http://schemas.microsoft.com/office/powerpoint/2010/main" val="3289993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Procurement Manuals and Toolkits are provided by procurement type to help minimize procurement errors and ensure all documentation that is required is complete and accurate.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IFB:  	WisDOT = </a:t>
            </a:r>
            <a:r>
              <a:rPr lang="en-US" dirty="0"/>
              <a:t>over $50,000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MnDOT =</a:t>
            </a:r>
            <a:r>
              <a:rPr lang="en-US" baseline="0" dirty="0"/>
              <a:t> over $100,000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RFP:	WisDOT = over $50,000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MnDOT = over $100,000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9</a:t>
            </a:fld>
            <a:endParaRPr lang="en-US"/>
          </a:p>
        </p:txBody>
      </p:sp>
    </p:spTree>
    <p:extLst>
      <p:ext uri="{BB962C8B-B14F-4D97-AF65-F5344CB8AC3E}">
        <p14:creationId xmlns:p14="http://schemas.microsoft.com/office/powerpoint/2010/main" val="1424882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21115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08362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24744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187858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1572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342751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4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customXml" Target="../ink/ink1.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0">
            <p14:nvContentPartPr>
              <p14:cNvPr id="4" name="Ink 3"/>
              <p14:cNvContentPartPr/>
              <p14:nvPr userDrawn="1"/>
            </p14:nvContentPartPr>
            <p14:xfrm>
              <a:off x="422348" y="405245"/>
              <a:ext cx="360" cy="360"/>
            </p14:xfrm>
          </p:contentPart>
        </mc:Choice>
        <mc:Fallback xmlns="">
          <p:pic>
            <p:nvPicPr>
              <p:cNvPr id="4" name="Ink 3"/>
              <p:cNvPicPr/>
              <p:nvPr/>
            </p:nvPicPr>
            <p:blipFill>
              <a:blip r:embed="rId11"/>
              <a:stretch>
                <a:fillRect/>
              </a:stretch>
            </p:blipFill>
            <p:spPr>
              <a:xfrm>
                <a:off x="419108" y="402005"/>
                <a:ext cx="6840" cy="6840"/>
              </a:xfrm>
              <a:prstGeom prst="rect">
                <a:avLst/>
              </a:prstGeom>
            </p:spPr>
          </p:pic>
        </mc:Fallback>
      </mc:AlternateContent>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8888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5" r:id="rId3"/>
    <p:sldLayoutId id="2147483679" r:id="rId4"/>
    <p:sldLayoutId id="2147483676" r:id="rId5"/>
    <p:sldLayoutId id="2147483677"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isconsindot.gov/Documents/doing-bus/local-gov/astnce-pgms/transit/procurement/smr-clause.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transit.dot.gov/regulations-and-guidance/buy-america/buy-america-handbook" TargetMode="External"/><Relationship Id="rId4" Type="http://schemas.openxmlformats.org/officeDocument/2006/relationships/hyperlink" Target="https://wisconsindot.gov/Pages/doing-bus/local-gov/astnce-pgms/transit/procure.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21.xml.rels><?xml version="1.0" encoding="UTF-8" standalone="yes"?>
<Relationships xmlns="http://schemas.openxmlformats.org/package/2006/relationships"><Relationship Id="rId3" Type="http://schemas.openxmlformats.org/officeDocument/2006/relationships/hyperlink" Target="http://wisconsindot.gov/Documents/doing-bus/local-gov/astnce-pgms/transit/procurement.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ntionline.com/" TargetMode="External"/><Relationship Id="rId5" Type="http://schemas.openxmlformats.org/officeDocument/2006/relationships/hyperlink" Target="http://www.dot.state.mn.us/transit/grants/procurement.html" TargetMode="External"/><Relationship Id="rId4" Type="http://schemas.openxmlformats.org/officeDocument/2006/relationships/hyperlink" Target="http://wisconsindot.gov/Pages/doing-bus/local-gov/astnce-pgms/transit/procure.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ransit.dot.gov/funding/procurement/third-party-procurement/third-party-procurement-faq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transit.dot.gov/regulations-and-guidance/fta-circulars/third-party-contracting-guidance" TargetMode="External"/><Relationship Id="rId4" Type="http://schemas.openxmlformats.org/officeDocument/2006/relationships/hyperlink" Target="https://www.transit.dot.gov/sites/fta.dot.gov/files/docs/funding/procurement/8286/fta-best-practices-procurement-and-lessons-learned-manual-2016.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jean.meyer@state.mn.u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danette.tessmann@dot.wi.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nsit.dot.gov/sites/fta.dot.gov/files/docs/funding/procurement/8286/fta-best-practices-procurement-and-lessons-learned-manual-2016.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A2EE4-CCA9-40B1-9B4A-3CFDF3CAA7B1}"/>
              </a:ext>
            </a:extLst>
          </p:cNvPr>
          <p:cNvSpPr>
            <a:spLocks noGrp="1"/>
          </p:cNvSpPr>
          <p:nvPr>
            <p:ph type="ctrTitle"/>
          </p:nvPr>
        </p:nvSpPr>
        <p:spPr>
          <a:xfrm>
            <a:off x="633046" y="285755"/>
            <a:ext cx="8053754" cy="2043113"/>
          </a:xfrm>
        </p:spPr>
        <p:txBody>
          <a:bodyPr/>
          <a:lstStyle/>
          <a:p>
            <a:r>
              <a:rPr lang="en-US" sz="5800" dirty="0"/>
              <a:t>Processes and Procedures for Perfect Procurements</a:t>
            </a:r>
          </a:p>
        </p:txBody>
      </p:sp>
      <p:sp>
        <p:nvSpPr>
          <p:cNvPr id="3" name="Text Placeholder 2">
            <a:extLst>
              <a:ext uri="{FF2B5EF4-FFF2-40B4-BE49-F238E27FC236}">
                <a16:creationId xmlns:a16="http://schemas.microsoft.com/office/drawing/2014/main" xmlns="" id="{AACB5C21-4BFE-4549-B859-05FAB7286FB5}"/>
              </a:ext>
            </a:extLst>
          </p:cNvPr>
          <p:cNvSpPr>
            <a:spLocks noGrp="1"/>
          </p:cNvSpPr>
          <p:nvPr>
            <p:ph type="body" sz="quarter" idx="10"/>
          </p:nvPr>
        </p:nvSpPr>
        <p:spPr>
          <a:xfrm>
            <a:off x="457200" y="2815692"/>
            <a:ext cx="8229600" cy="1089552"/>
          </a:xfrm>
        </p:spPr>
        <p:txBody>
          <a:bodyPr/>
          <a:lstStyle/>
          <a:p>
            <a:r>
              <a:rPr lang="en-US" sz="3200" dirty="0"/>
              <a:t>Jean Meyer, </a:t>
            </a:r>
            <a:r>
              <a:rPr lang="en-US" sz="3200" dirty="0" err="1"/>
              <a:t>MnDOT</a:t>
            </a:r>
            <a:endParaRPr lang="en-US" sz="3200" dirty="0"/>
          </a:p>
          <a:p>
            <a:r>
              <a:rPr lang="en-US" sz="3200" dirty="0"/>
              <a:t>Danette Tessmann, WisDOT</a:t>
            </a:r>
          </a:p>
        </p:txBody>
      </p:sp>
      <p:sp>
        <p:nvSpPr>
          <p:cNvPr id="5" name="Text Placeholder 4">
            <a:extLst>
              <a:ext uri="{FF2B5EF4-FFF2-40B4-BE49-F238E27FC236}">
                <a16:creationId xmlns:a16="http://schemas.microsoft.com/office/drawing/2014/main" xmlns="" id="{6BC8B3C2-F27A-4298-A640-9A88CA50115A}"/>
              </a:ext>
            </a:extLst>
          </p:cNvPr>
          <p:cNvSpPr>
            <a:spLocks noGrp="1"/>
          </p:cNvSpPr>
          <p:nvPr>
            <p:ph type="body" sz="quarter" idx="12"/>
          </p:nvPr>
        </p:nvSpPr>
        <p:spPr>
          <a:xfrm>
            <a:off x="457200" y="4446367"/>
            <a:ext cx="8229600" cy="707056"/>
          </a:xfrm>
        </p:spPr>
        <p:txBody>
          <a:bodyPr/>
          <a:lstStyle/>
          <a:p>
            <a:r>
              <a:rPr lang="en-US" dirty="0"/>
              <a:t>2018 MN/WI Public Transit Conference</a:t>
            </a:r>
          </a:p>
          <a:p>
            <a:r>
              <a:rPr lang="en-US" dirty="0"/>
              <a:t>La Crosse, WI</a:t>
            </a:r>
          </a:p>
        </p:txBody>
      </p:sp>
      <p:sp>
        <p:nvSpPr>
          <p:cNvPr id="6" name="Text Placeholder 5">
            <a:extLst>
              <a:ext uri="{FF2B5EF4-FFF2-40B4-BE49-F238E27FC236}">
                <a16:creationId xmlns:a16="http://schemas.microsoft.com/office/drawing/2014/main" xmlns="" id="{BD06F024-06B4-4ED2-B635-4F5A6FBD2D2D}"/>
              </a:ext>
            </a:extLst>
          </p:cNvPr>
          <p:cNvSpPr>
            <a:spLocks noGrp="1"/>
          </p:cNvSpPr>
          <p:nvPr>
            <p:ph type="body" sz="quarter" idx="13"/>
          </p:nvPr>
        </p:nvSpPr>
        <p:spPr>
          <a:xfrm>
            <a:off x="457200" y="5326546"/>
            <a:ext cx="8229600" cy="556115"/>
          </a:xfrm>
        </p:spPr>
        <p:txBody>
          <a:bodyPr/>
          <a:lstStyle/>
          <a:p>
            <a:r>
              <a:rPr lang="en-US" b="0" dirty="0">
                <a:solidFill>
                  <a:srgbClr val="00416A"/>
                </a:solidFill>
              </a:rPr>
              <a:t>October 17, 2018</a:t>
            </a:r>
          </a:p>
        </p:txBody>
      </p:sp>
      <p:pic>
        <p:nvPicPr>
          <p:cNvPr id="13" name="Picture 12">
            <a:extLst>
              <a:ext uri="{FF2B5EF4-FFF2-40B4-BE49-F238E27FC236}">
                <a16:creationId xmlns:a16="http://schemas.microsoft.com/office/drawing/2014/main" xmlns="" id="{E786347D-6A9F-4BBC-A3FD-AE4972652888}"/>
              </a:ext>
            </a:extLst>
          </p:cNvPr>
          <p:cNvPicPr>
            <a:picLocks noChangeAspect="1"/>
          </p:cNvPicPr>
          <p:nvPr/>
        </p:nvPicPr>
        <p:blipFill>
          <a:blip r:embed="rId3"/>
          <a:stretch>
            <a:fillRect/>
          </a:stretch>
        </p:blipFill>
        <p:spPr>
          <a:xfrm>
            <a:off x="7475320" y="5276921"/>
            <a:ext cx="1211480" cy="1211480"/>
          </a:xfrm>
          <a:prstGeom prst="rect">
            <a:avLst/>
          </a:prstGeom>
        </p:spPr>
      </p:pic>
    </p:spTree>
    <p:extLst>
      <p:ext uri="{BB962C8B-B14F-4D97-AF65-F5344CB8AC3E}">
        <p14:creationId xmlns:p14="http://schemas.microsoft.com/office/powerpoint/2010/main" val="75837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812E4-D7D8-4B36-83A6-8F59905E5F66}"/>
              </a:ext>
            </a:extLst>
          </p:cNvPr>
          <p:cNvSpPr>
            <a:spLocks noGrp="1"/>
          </p:cNvSpPr>
          <p:nvPr>
            <p:ph type="title"/>
          </p:nvPr>
        </p:nvSpPr>
        <p:spPr/>
        <p:txBody>
          <a:bodyPr/>
          <a:lstStyle/>
          <a:p>
            <a:r>
              <a:rPr lang="en-US" dirty="0"/>
              <a:t>Key Elements in all Procurements</a:t>
            </a:r>
          </a:p>
        </p:txBody>
      </p:sp>
      <p:sp>
        <p:nvSpPr>
          <p:cNvPr id="3" name="Content Placeholder 2">
            <a:extLst>
              <a:ext uri="{FF2B5EF4-FFF2-40B4-BE49-F238E27FC236}">
                <a16:creationId xmlns:a16="http://schemas.microsoft.com/office/drawing/2014/main" xmlns="" id="{EE3C3D3F-9482-4FAE-9C8D-4D0CA2AD3194}"/>
              </a:ext>
            </a:extLst>
          </p:cNvPr>
          <p:cNvSpPr>
            <a:spLocks noGrp="1"/>
          </p:cNvSpPr>
          <p:nvPr>
            <p:ph idx="1"/>
          </p:nvPr>
        </p:nvSpPr>
        <p:spPr>
          <a:xfrm>
            <a:off x="628650" y="1919923"/>
            <a:ext cx="7886700" cy="4717415"/>
          </a:xfrm>
        </p:spPr>
        <p:txBody>
          <a:bodyPr/>
          <a:lstStyle/>
          <a:p>
            <a:pPr>
              <a:buNone/>
            </a:pPr>
            <a:r>
              <a:rPr lang="en-US" dirty="0"/>
              <a:t>   While each procurement is unique, these key elements apply to all procurements and are consistently addressed in all toolkits:</a:t>
            </a:r>
          </a:p>
          <a:p>
            <a:pPr>
              <a:buNone/>
            </a:pPr>
            <a:endParaRPr lang="en-US" sz="200" dirty="0"/>
          </a:p>
          <a:p>
            <a:pPr>
              <a:buNone/>
            </a:pPr>
            <a:endParaRPr lang="en-US" sz="300" dirty="0"/>
          </a:p>
          <a:p>
            <a:pPr lvl="5">
              <a:lnSpc>
                <a:spcPct val="100000"/>
              </a:lnSpc>
              <a:buFont typeface="Wingdings" panose="05000000000000000000" pitchFamily="2" charset="2"/>
              <a:buChar char="§"/>
            </a:pPr>
            <a:r>
              <a:rPr lang="en-US" sz="2400" b="1" dirty="0">
                <a:solidFill>
                  <a:srgbClr val="A0284C"/>
                </a:solidFill>
                <a:latin typeface="Arial Narrow" panose="020B0606020202030204" pitchFamily="34" charset="0"/>
              </a:rPr>
              <a:t>Written History of Procurement</a:t>
            </a:r>
          </a:p>
          <a:p>
            <a:pPr lvl="5">
              <a:lnSpc>
                <a:spcPct val="100000"/>
              </a:lnSpc>
              <a:buFont typeface="Wingdings" panose="05000000000000000000" pitchFamily="2" charset="2"/>
              <a:buChar char="§"/>
            </a:pPr>
            <a:r>
              <a:rPr lang="en-US" sz="2400" b="1" dirty="0">
                <a:solidFill>
                  <a:srgbClr val="A0284C"/>
                </a:solidFill>
                <a:latin typeface="Arial Narrow" panose="020B0606020202030204" pitchFamily="34" charset="0"/>
              </a:rPr>
              <a:t>Independent Cost Estimate</a:t>
            </a:r>
          </a:p>
          <a:p>
            <a:pPr lvl="5">
              <a:lnSpc>
                <a:spcPct val="100000"/>
              </a:lnSpc>
              <a:buFont typeface="Wingdings" panose="05000000000000000000" pitchFamily="2" charset="2"/>
              <a:buChar char="§"/>
            </a:pPr>
            <a:r>
              <a:rPr lang="en-US" sz="2400" b="1" dirty="0">
                <a:solidFill>
                  <a:srgbClr val="A0284C"/>
                </a:solidFill>
                <a:latin typeface="Arial Narrow" panose="020B0606020202030204" pitchFamily="34" charset="0"/>
              </a:rPr>
              <a:t>Specifications</a:t>
            </a:r>
          </a:p>
          <a:p>
            <a:pPr lvl="5">
              <a:lnSpc>
                <a:spcPct val="100000"/>
              </a:lnSpc>
              <a:buFont typeface="Wingdings" panose="05000000000000000000" pitchFamily="2" charset="2"/>
              <a:buChar char="§"/>
            </a:pPr>
            <a:r>
              <a:rPr lang="en-US" sz="2400" b="1" dirty="0">
                <a:solidFill>
                  <a:srgbClr val="A0284C"/>
                </a:solidFill>
                <a:latin typeface="Arial Narrow" panose="020B0606020202030204" pitchFamily="34" charset="0"/>
              </a:rPr>
              <a:t>Bidders List</a:t>
            </a:r>
          </a:p>
          <a:p>
            <a:pPr lvl="5">
              <a:lnSpc>
                <a:spcPct val="100000"/>
              </a:lnSpc>
              <a:buFont typeface="Wingdings" panose="05000000000000000000" pitchFamily="2" charset="2"/>
              <a:buChar char="§"/>
            </a:pPr>
            <a:r>
              <a:rPr lang="en-US" sz="2400" b="1" dirty="0">
                <a:solidFill>
                  <a:srgbClr val="A0284C"/>
                </a:solidFill>
                <a:latin typeface="Arial Narrow" panose="020B0606020202030204" pitchFamily="34" charset="0"/>
              </a:rPr>
              <a:t>Cost/Price Analysis</a:t>
            </a:r>
          </a:p>
          <a:p>
            <a:pPr lvl="5">
              <a:lnSpc>
                <a:spcPct val="100000"/>
              </a:lnSpc>
              <a:buFont typeface="Wingdings" panose="05000000000000000000" pitchFamily="2" charset="2"/>
              <a:buChar char="§"/>
            </a:pPr>
            <a:r>
              <a:rPr lang="en-US" sz="2400" b="1" dirty="0">
                <a:solidFill>
                  <a:srgbClr val="A0284C"/>
                </a:solidFill>
                <a:latin typeface="Arial Narrow" panose="020B0606020202030204" pitchFamily="34" charset="0"/>
              </a:rPr>
              <a:t>Contractor Responsibility</a:t>
            </a:r>
          </a:p>
          <a:p>
            <a:pPr lvl="5">
              <a:lnSpc>
                <a:spcPct val="100000"/>
              </a:lnSpc>
              <a:buFont typeface="Wingdings" panose="05000000000000000000" pitchFamily="2" charset="2"/>
              <a:buChar char="§"/>
            </a:pPr>
            <a:r>
              <a:rPr lang="en-US" sz="2400" b="1" dirty="0">
                <a:solidFill>
                  <a:srgbClr val="A0284C"/>
                </a:solidFill>
                <a:latin typeface="Arial Narrow" panose="020B0606020202030204" pitchFamily="34" charset="0"/>
              </a:rPr>
              <a:t>Federal Clauses</a:t>
            </a:r>
          </a:p>
          <a:p>
            <a:pPr marL="0" indent="0">
              <a:buNone/>
            </a:pPr>
            <a:endParaRPr lang="en-US" dirty="0"/>
          </a:p>
        </p:txBody>
      </p:sp>
    </p:spTree>
    <p:extLst>
      <p:ext uri="{BB962C8B-B14F-4D97-AF65-F5344CB8AC3E}">
        <p14:creationId xmlns:p14="http://schemas.microsoft.com/office/powerpoint/2010/main" val="303594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491CD-F24A-42F2-B6A3-C3EDAFAEAD92}"/>
              </a:ext>
            </a:extLst>
          </p:cNvPr>
          <p:cNvSpPr>
            <a:spLocks noGrp="1"/>
          </p:cNvSpPr>
          <p:nvPr>
            <p:ph type="title"/>
          </p:nvPr>
        </p:nvSpPr>
        <p:spPr/>
        <p:txBody>
          <a:bodyPr/>
          <a:lstStyle/>
          <a:p>
            <a:r>
              <a:rPr lang="en-US" dirty="0"/>
              <a:t>Key Elements </a:t>
            </a:r>
            <a:r>
              <a:rPr lang="en-US" i="1" dirty="0"/>
              <a:t>(continued)</a:t>
            </a:r>
          </a:p>
        </p:txBody>
      </p:sp>
      <p:sp>
        <p:nvSpPr>
          <p:cNvPr id="3" name="Content Placeholder 2">
            <a:extLst>
              <a:ext uri="{FF2B5EF4-FFF2-40B4-BE49-F238E27FC236}">
                <a16:creationId xmlns:a16="http://schemas.microsoft.com/office/drawing/2014/main" xmlns="" id="{A9F3DEEE-5D7D-4A8C-99DE-2D468DC27422}"/>
              </a:ext>
            </a:extLst>
          </p:cNvPr>
          <p:cNvSpPr>
            <a:spLocks noGrp="1"/>
          </p:cNvSpPr>
          <p:nvPr>
            <p:ph idx="1"/>
          </p:nvPr>
        </p:nvSpPr>
        <p:spPr>
          <a:xfrm>
            <a:off x="628650" y="1919922"/>
            <a:ext cx="7886700" cy="4762231"/>
          </a:xfrm>
        </p:spPr>
        <p:txBody>
          <a:bodyPr/>
          <a:lstStyle/>
          <a:p>
            <a:pPr>
              <a:buNone/>
            </a:pPr>
            <a:r>
              <a:rPr lang="en-US" b="1" dirty="0"/>
              <a:t>	</a:t>
            </a:r>
            <a:r>
              <a:rPr lang="en-US" sz="3200" b="1" dirty="0"/>
              <a:t>Written History of Procurement: </a:t>
            </a:r>
            <a:r>
              <a:rPr lang="en-US" sz="3200" dirty="0"/>
              <a:t>FTA requires that grantees maintain records detailing the history of each procurement. </a:t>
            </a:r>
          </a:p>
          <a:p>
            <a:pPr>
              <a:buNone/>
            </a:pPr>
            <a:endParaRPr lang="en-US" sz="1800" dirty="0"/>
          </a:p>
          <a:p>
            <a:pPr>
              <a:buNone/>
            </a:pPr>
            <a:r>
              <a:rPr lang="en-US" dirty="0"/>
              <a:t>	At a minimum, the following must be documented in the </a:t>
            </a:r>
            <a:r>
              <a:rPr lang="en-US" b="1" dirty="0"/>
              <a:t>Written History of Procurement</a:t>
            </a:r>
            <a:r>
              <a:rPr lang="en-US" dirty="0"/>
              <a:t>:</a:t>
            </a:r>
          </a:p>
          <a:p>
            <a:pPr>
              <a:buNone/>
            </a:pPr>
            <a:endParaRPr lang="en-US" sz="1100" dirty="0"/>
          </a:p>
          <a:p>
            <a:pPr lvl="2">
              <a:buFont typeface="Wingdings" panose="05000000000000000000" pitchFamily="2" charset="2"/>
              <a:buChar char="§"/>
            </a:pPr>
            <a:r>
              <a:rPr lang="en-US" sz="2700" dirty="0">
                <a:solidFill>
                  <a:srgbClr val="A0284C"/>
                </a:solidFill>
              </a:rPr>
              <a:t>The rationale for the method of procurement </a:t>
            </a:r>
          </a:p>
          <a:p>
            <a:pPr lvl="2">
              <a:buFont typeface="Wingdings" panose="05000000000000000000" pitchFamily="2" charset="2"/>
              <a:buChar char="§"/>
            </a:pPr>
            <a:r>
              <a:rPr lang="en-US" sz="2700" dirty="0">
                <a:solidFill>
                  <a:srgbClr val="A0284C"/>
                </a:solidFill>
              </a:rPr>
              <a:t>Selection of contract type</a:t>
            </a:r>
          </a:p>
          <a:p>
            <a:pPr lvl="2">
              <a:buFont typeface="Wingdings" panose="05000000000000000000" pitchFamily="2" charset="2"/>
              <a:buChar char="§"/>
            </a:pPr>
            <a:r>
              <a:rPr lang="en-US" sz="2700" dirty="0">
                <a:solidFill>
                  <a:srgbClr val="A0284C"/>
                </a:solidFill>
              </a:rPr>
              <a:t>Reasons for contractor selection or rejection</a:t>
            </a:r>
          </a:p>
          <a:p>
            <a:pPr lvl="2">
              <a:buFont typeface="Wingdings" panose="05000000000000000000" pitchFamily="2" charset="2"/>
              <a:buChar char="§"/>
            </a:pPr>
            <a:r>
              <a:rPr lang="en-US" sz="2700" dirty="0">
                <a:solidFill>
                  <a:srgbClr val="A0284C"/>
                </a:solidFill>
              </a:rPr>
              <a:t>The basis of the contract price</a:t>
            </a:r>
          </a:p>
          <a:p>
            <a:pPr marL="0" indent="0">
              <a:buNone/>
            </a:pPr>
            <a:endParaRPr lang="en-US" dirty="0"/>
          </a:p>
        </p:txBody>
      </p:sp>
    </p:spTree>
    <p:extLst>
      <p:ext uri="{BB962C8B-B14F-4D97-AF65-F5344CB8AC3E}">
        <p14:creationId xmlns:p14="http://schemas.microsoft.com/office/powerpoint/2010/main" val="371251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92F0C-CF3C-410B-BDBF-74137883CE64}"/>
              </a:ext>
            </a:extLst>
          </p:cNvPr>
          <p:cNvSpPr>
            <a:spLocks noGrp="1"/>
          </p:cNvSpPr>
          <p:nvPr>
            <p:ph type="title"/>
          </p:nvPr>
        </p:nvSpPr>
        <p:spPr/>
        <p:txBody>
          <a:bodyPr/>
          <a:lstStyle/>
          <a:p>
            <a:r>
              <a:rPr lang="en-US" dirty="0"/>
              <a:t>Key Elements </a:t>
            </a:r>
            <a:r>
              <a:rPr lang="en-US" i="1" dirty="0"/>
              <a:t>(continued)</a:t>
            </a:r>
          </a:p>
        </p:txBody>
      </p:sp>
      <p:sp>
        <p:nvSpPr>
          <p:cNvPr id="3" name="Content Placeholder 2">
            <a:extLst>
              <a:ext uri="{FF2B5EF4-FFF2-40B4-BE49-F238E27FC236}">
                <a16:creationId xmlns:a16="http://schemas.microsoft.com/office/drawing/2014/main" xmlns="" id="{A93DE05D-340D-473B-AF87-92E18D125968}"/>
              </a:ext>
            </a:extLst>
          </p:cNvPr>
          <p:cNvSpPr>
            <a:spLocks noGrp="1"/>
          </p:cNvSpPr>
          <p:nvPr>
            <p:ph idx="1"/>
          </p:nvPr>
        </p:nvSpPr>
        <p:spPr>
          <a:xfrm>
            <a:off x="628650" y="1919923"/>
            <a:ext cx="7886700" cy="4717415"/>
          </a:xfrm>
        </p:spPr>
        <p:txBody>
          <a:bodyPr/>
          <a:lstStyle/>
          <a:p>
            <a:pPr>
              <a:buNone/>
            </a:pPr>
            <a:r>
              <a:rPr lang="en-US" sz="3000" b="1" dirty="0"/>
              <a:t> </a:t>
            </a:r>
            <a:r>
              <a:rPr lang="en-US" sz="3200" b="1" dirty="0"/>
              <a:t>Independent Cost Estimate (ICE):  </a:t>
            </a:r>
            <a:r>
              <a:rPr lang="en-US" sz="3200" dirty="0"/>
              <a:t>This required element is the anticipated cost for the item or service to be procured. The ICE is:</a:t>
            </a:r>
          </a:p>
          <a:p>
            <a:pPr>
              <a:buNone/>
            </a:pPr>
            <a:endParaRPr lang="en-US" sz="3200" dirty="0"/>
          </a:p>
          <a:p>
            <a:pPr lvl="1"/>
            <a:r>
              <a:rPr lang="en-US" sz="3200" dirty="0"/>
              <a:t>Completed prior to contract solicitation</a:t>
            </a:r>
          </a:p>
          <a:p>
            <a:pPr lvl="1"/>
            <a:r>
              <a:rPr lang="en-US" sz="3200" dirty="0"/>
              <a:t>Not developed by a potential bidder</a:t>
            </a:r>
          </a:p>
          <a:p>
            <a:pPr lvl="1"/>
            <a:r>
              <a:rPr lang="en-US" sz="3200" dirty="0"/>
              <a:t>Used in determining whether price is fair and reasonable</a:t>
            </a:r>
          </a:p>
          <a:p>
            <a:pPr lvl="1"/>
            <a:r>
              <a:rPr lang="en-US" sz="3200" dirty="0"/>
              <a:t>Can help determine procurement type</a:t>
            </a:r>
          </a:p>
          <a:p>
            <a:pPr marL="0" indent="0">
              <a:buNone/>
            </a:pPr>
            <a:endParaRPr lang="en-US" dirty="0"/>
          </a:p>
        </p:txBody>
      </p:sp>
    </p:spTree>
    <p:extLst>
      <p:ext uri="{BB962C8B-B14F-4D97-AF65-F5344CB8AC3E}">
        <p14:creationId xmlns:p14="http://schemas.microsoft.com/office/powerpoint/2010/main" val="149871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BTLR\Public Transit\Presentations\cartoon1.bmp">
            <a:extLst>
              <a:ext uri="{FF2B5EF4-FFF2-40B4-BE49-F238E27FC236}">
                <a16:creationId xmlns:a16="http://schemas.microsoft.com/office/drawing/2014/main" xmlns="" id="{EC2BF36D-9DB9-42F0-9331-E7B65C338B09}"/>
              </a:ext>
            </a:extLst>
          </p:cNvPr>
          <p:cNvPicPr/>
          <p:nvPr/>
        </p:nvPicPr>
        <p:blipFill>
          <a:blip r:embed="rId2">
            <a:clrChange>
              <a:clrFrom>
                <a:srgbClr val="FFFFFF"/>
              </a:clrFrom>
              <a:clrTo>
                <a:srgbClr val="FFFFFF">
                  <a:alpha val="0"/>
                </a:srgbClr>
              </a:clrTo>
            </a:clrChange>
            <a:duotone>
              <a:prstClr val="black"/>
              <a:schemeClr val="bg2">
                <a:lumMod val="10000"/>
                <a:tint val="45000"/>
                <a:satMod val="400000"/>
              </a:schemeClr>
            </a:duotone>
            <a:extLst>
              <a:ext uri="{28A0092B-C50C-407E-A947-70E740481C1C}">
                <a14:useLocalDpi xmlns:a14="http://schemas.microsoft.com/office/drawing/2010/main" val="0"/>
              </a:ext>
            </a:extLst>
          </a:blip>
          <a:srcRect/>
          <a:stretch>
            <a:fillRect/>
          </a:stretch>
        </p:blipFill>
        <p:spPr bwMode="auto">
          <a:xfrm>
            <a:off x="1828602" y="0"/>
            <a:ext cx="5580183" cy="570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0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6B847-7391-441C-BB7E-9D4BD6E3375B}"/>
              </a:ext>
            </a:extLst>
          </p:cNvPr>
          <p:cNvSpPr>
            <a:spLocks noGrp="1"/>
          </p:cNvSpPr>
          <p:nvPr>
            <p:ph type="title"/>
          </p:nvPr>
        </p:nvSpPr>
        <p:spPr/>
        <p:txBody>
          <a:bodyPr/>
          <a:lstStyle/>
          <a:p>
            <a:r>
              <a:rPr lang="en-US" dirty="0"/>
              <a:t>Key Elements </a:t>
            </a:r>
            <a:r>
              <a:rPr lang="en-US" i="1" dirty="0"/>
              <a:t>(continued)</a:t>
            </a:r>
            <a:endParaRPr lang="en-US" dirty="0"/>
          </a:p>
        </p:txBody>
      </p:sp>
      <p:sp>
        <p:nvSpPr>
          <p:cNvPr id="3" name="Content Placeholder 2">
            <a:extLst>
              <a:ext uri="{FF2B5EF4-FFF2-40B4-BE49-F238E27FC236}">
                <a16:creationId xmlns:a16="http://schemas.microsoft.com/office/drawing/2014/main" xmlns="" id="{299F44BC-1006-41EE-BFA6-D1892924EB57}"/>
              </a:ext>
            </a:extLst>
          </p:cNvPr>
          <p:cNvSpPr>
            <a:spLocks noGrp="1"/>
          </p:cNvSpPr>
          <p:nvPr>
            <p:ph idx="1"/>
          </p:nvPr>
        </p:nvSpPr>
        <p:spPr>
          <a:xfrm>
            <a:off x="628650" y="1814513"/>
            <a:ext cx="7886700" cy="4822825"/>
          </a:xfrm>
        </p:spPr>
        <p:txBody>
          <a:bodyPr/>
          <a:lstStyle/>
          <a:p>
            <a:pPr>
              <a:buNone/>
            </a:pPr>
            <a:r>
              <a:rPr lang="en-US" sz="3000" b="1" dirty="0"/>
              <a:t>Specifications: </a:t>
            </a:r>
            <a:r>
              <a:rPr lang="en-US" sz="3000" dirty="0"/>
              <a:t>A clear and accurate description of the technical requirements for the material, product, or service to be procured must be provided. </a:t>
            </a:r>
          </a:p>
          <a:p>
            <a:pPr>
              <a:buNone/>
            </a:pPr>
            <a:endParaRPr lang="en-US" sz="3000" dirty="0"/>
          </a:p>
          <a:p>
            <a:pPr lvl="1">
              <a:lnSpc>
                <a:spcPct val="100000"/>
              </a:lnSpc>
            </a:pPr>
            <a:r>
              <a:rPr lang="en-US" sz="3000" dirty="0"/>
              <a:t>Complete and accurate specifications ensure potential bidders are given equal knowledge of the contract requirements.</a:t>
            </a:r>
          </a:p>
          <a:p>
            <a:pPr lvl="1">
              <a:lnSpc>
                <a:spcPct val="100000"/>
              </a:lnSpc>
            </a:pPr>
            <a:r>
              <a:rPr lang="en-US" sz="3000" dirty="0"/>
              <a:t>No brand names.</a:t>
            </a:r>
          </a:p>
          <a:p>
            <a:pPr lvl="1">
              <a:lnSpc>
                <a:spcPct val="100000"/>
              </a:lnSpc>
            </a:pPr>
            <a:r>
              <a:rPr lang="en-US" sz="3000" dirty="0"/>
              <a:t>Not developed by a potential bidder.</a:t>
            </a:r>
          </a:p>
          <a:p>
            <a:pPr lvl="1"/>
            <a:r>
              <a:rPr lang="en-US" sz="3000" dirty="0"/>
              <a:t>This allows for fair and open competition.</a:t>
            </a:r>
          </a:p>
          <a:p>
            <a:pPr marL="0" indent="0">
              <a:buNone/>
            </a:pPr>
            <a:endParaRPr lang="en-US" dirty="0"/>
          </a:p>
        </p:txBody>
      </p:sp>
    </p:spTree>
    <p:extLst>
      <p:ext uri="{BB962C8B-B14F-4D97-AF65-F5344CB8AC3E}">
        <p14:creationId xmlns:p14="http://schemas.microsoft.com/office/powerpoint/2010/main" val="59134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E6AB9-DCBA-4627-B1D9-9466A4462FCB}"/>
              </a:ext>
            </a:extLst>
          </p:cNvPr>
          <p:cNvSpPr>
            <a:spLocks noGrp="1"/>
          </p:cNvSpPr>
          <p:nvPr>
            <p:ph type="title"/>
          </p:nvPr>
        </p:nvSpPr>
        <p:spPr>
          <a:xfrm>
            <a:off x="628650" y="202474"/>
            <a:ext cx="7886700" cy="1325563"/>
          </a:xfrm>
        </p:spPr>
        <p:txBody>
          <a:bodyPr/>
          <a:lstStyle/>
          <a:p>
            <a:r>
              <a:rPr lang="en-US" dirty="0"/>
              <a:t>Key Elements </a:t>
            </a:r>
            <a:r>
              <a:rPr lang="en-US" i="1" dirty="0"/>
              <a:t>(continued)</a:t>
            </a:r>
            <a:endParaRPr lang="en-US" dirty="0"/>
          </a:p>
        </p:txBody>
      </p:sp>
      <p:sp>
        <p:nvSpPr>
          <p:cNvPr id="3" name="Content Placeholder 2">
            <a:extLst>
              <a:ext uri="{FF2B5EF4-FFF2-40B4-BE49-F238E27FC236}">
                <a16:creationId xmlns:a16="http://schemas.microsoft.com/office/drawing/2014/main" xmlns="" id="{A37B91EB-A07A-4898-AC7E-027BE3431349}"/>
              </a:ext>
            </a:extLst>
          </p:cNvPr>
          <p:cNvSpPr>
            <a:spLocks noGrp="1"/>
          </p:cNvSpPr>
          <p:nvPr>
            <p:ph idx="1"/>
          </p:nvPr>
        </p:nvSpPr>
        <p:spPr>
          <a:xfrm>
            <a:off x="628650" y="1528037"/>
            <a:ext cx="7886700" cy="5029926"/>
          </a:xfrm>
        </p:spPr>
        <p:txBody>
          <a:bodyPr/>
          <a:lstStyle/>
          <a:p>
            <a:pPr>
              <a:buNone/>
            </a:pPr>
            <a:r>
              <a:rPr lang="en-US" sz="3200" dirty="0"/>
              <a:t> </a:t>
            </a:r>
            <a:r>
              <a:rPr lang="en-US" b="1" dirty="0"/>
              <a:t>Bidders List: </a:t>
            </a:r>
            <a:r>
              <a:rPr lang="en-US" dirty="0"/>
              <a:t>Both</a:t>
            </a:r>
            <a:r>
              <a:rPr lang="en-US" b="1" dirty="0"/>
              <a:t> </a:t>
            </a:r>
            <a:r>
              <a:rPr lang="en-US" dirty="0"/>
              <a:t>WisDOT and MnDOT maintain a required "bid opportunity list" generated from both subrecipient and WisDOT and MnDOT procurement activities. </a:t>
            </a:r>
          </a:p>
          <a:p>
            <a:pPr>
              <a:buNone/>
            </a:pPr>
            <a:r>
              <a:rPr lang="en-US" dirty="0"/>
              <a:t> </a:t>
            </a:r>
          </a:p>
          <a:p>
            <a:pPr lvl="0">
              <a:buNone/>
            </a:pPr>
            <a:r>
              <a:rPr lang="en-US" dirty="0"/>
              <a:t>  The information collected:</a:t>
            </a:r>
          </a:p>
          <a:p>
            <a:pPr lvl="1">
              <a:lnSpc>
                <a:spcPct val="100000"/>
              </a:lnSpc>
            </a:pPr>
            <a:r>
              <a:rPr lang="en-US" sz="2800" dirty="0"/>
              <a:t>Reflects all firms that are participating, or attempting to participate on USDOT-assisted contracts</a:t>
            </a:r>
          </a:p>
          <a:p>
            <a:pPr lvl="1">
              <a:lnSpc>
                <a:spcPct val="100000"/>
              </a:lnSpc>
            </a:pPr>
            <a:r>
              <a:rPr lang="en-US" sz="2800" dirty="0"/>
              <a:t>Is used for DBE goal-setting purposes </a:t>
            </a:r>
          </a:p>
          <a:p>
            <a:pPr lvl="1">
              <a:lnSpc>
                <a:spcPct val="100000"/>
              </a:lnSpc>
            </a:pPr>
            <a:r>
              <a:rPr lang="en-US" sz="2800" dirty="0"/>
              <a:t>Helps ensure a level playing field in accessing contract opportunities</a:t>
            </a:r>
          </a:p>
        </p:txBody>
      </p:sp>
    </p:spTree>
    <p:extLst>
      <p:ext uri="{BB962C8B-B14F-4D97-AF65-F5344CB8AC3E}">
        <p14:creationId xmlns:p14="http://schemas.microsoft.com/office/powerpoint/2010/main" val="341674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13C88-7271-4AE4-9C31-4FC4DDE56C56}"/>
              </a:ext>
            </a:extLst>
          </p:cNvPr>
          <p:cNvSpPr>
            <a:spLocks noGrp="1"/>
          </p:cNvSpPr>
          <p:nvPr>
            <p:ph type="title"/>
          </p:nvPr>
        </p:nvSpPr>
        <p:spPr/>
        <p:txBody>
          <a:bodyPr/>
          <a:lstStyle/>
          <a:p>
            <a:r>
              <a:rPr lang="en-US" dirty="0"/>
              <a:t>Key Elements </a:t>
            </a:r>
            <a:r>
              <a:rPr lang="en-US" i="1" dirty="0"/>
              <a:t>(continued)</a:t>
            </a:r>
            <a:endParaRPr lang="en-US" dirty="0"/>
          </a:p>
        </p:txBody>
      </p:sp>
      <p:sp>
        <p:nvSpPr>
          <p:cNvPr id="3" name="Content Placeholder 2">
            <a:extLst>
              <a:ext uri="{FF2B5EF4-FFF2-40B4-BE49-F238E27FC236}">
                <a16:creationId xmlns:a16="http://schemas.microsoft.com/office/drawing/2014/main" xmlns="" id="{8D144BD0-85BE-4EBF-BAB1-0F6751D94216}"/>
              </a:ext>
            </a:extLst>
          </p:cNvPr>
          <p:cNvSpPr>
            <a:spLocks noGrp="1"/>
          </p:cNvSpPr>
          <p:nvPr>
            <p:ph idx="1"/>
          </p:nvPr>
        </p:nvSpPr>
        <p:spPr>
          <a:xfrm>
            <a:off x="628650" y="1971664"/>
            <a:ext cx="7886700" cy="4351338"/>
          </a:xfrm>
        </p:spPr>
        <p:txBody>
          <a:bodyPr/>
          <a:lstStyle/>
          <a:p>
            <a:pPr>
              <a:buNone/>
            </a:pPr>
            <a:r>
              <a:rPr lang="en-US" sz="3200" b="1" dirty="0"/>
              <a:t> Cost/Price Analysis: </a:t>
            </a:r>
            <a:r>
              <a:rPr lang="en-US" sz="3200" dirty="0"/>
              <a:t>The goal of the Cost/Price Analysis is to document whether the proposed costs are in line with what reasonable economical and efficient performance should cost. </a:t>
            </a:r>
          </a:p>
          <a:p>
            <a:pPr>
              <a:buNone/>
            </a:pPr>
            <a:endParaRPr lang="en-US" sz="3200" dirty="0"/>
          </a:p>
          <a:p>
            <a:pPr lvl="1"/>
            <a:r>
              <a:rPr lang="en-US" sz="3200" dirty="0"/>
              <a:t>Cost elements examined include: materials, labor, equipment, overhead and profit.</a:t>
            </a:r>
          </a:p>
          <a:p>
            <a:pPr lvl="1"/>
            <a:r>
              <a:rPr lang="en-US" sz="3200" dirty="0"/>
              <a:t>The Cost/Price Analysis is a determination of whether the price is “fair and reasonable”. </a:t>
            </a:r>
          </a:p>
        </p:txBody>
      </p:sp>
    </p:spTree>
    <p:extLst>
      <p:ext uri="{BB962C8B-B14F-4D97-AF65-F5344CB8AC3E}">
        <p14:creationId xmlns:p14="http://schemas.microsoft.com/office/powerpoint/2010/main" val="128740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530A2-F926-47A8-8CFB-4824D201F5B1}"/>
              </a:ext>
            </a:extLst>
          </p:cNvPr>
          <p:cNvSpPr>
            <a:spLocks noGrp="1"/>
          </p:cNvSpPr>
          <p:nvPr>
            <p:ph type="title"/>
          </p:nvPr>
        </p:nvSpPr>
        <p:spPr/>
        <p:txBody>
          <a:bodyPr/>
          <a:lstStyle/>
          <a:p>
            <a:r>
              <a:rPr lang="en-US" dirty="0"/>
              <a:t>Key Elements </a:t>
            </a:r>
            <a:r>
              <a:rPr lang="en-US" i="1" dirty="0"/>
              <a:t>(continued)</a:t>
            </a:r>
            <a:endParaRPr lang="en-US" dirty="0"/>
          </a:p>
        </p:txBody>
      </p:sp>
      <p:sp>
        <p:nvSpPr>
          <p:cNvPr id="3" name="Content Placeholder 2">
            <a:extLst>
              <a:ext uri="{FF2B5EF4-FFF2-40B4-BE49-F238E27FC236}">
                <a16:creationId xmlns:a16="http://schemas.microsoft.com/office/drawing/2014/main" xmlns="" id="{633C8411-EDCE-46AF-9143-85FB97112653}"/>
              </a:ext>
            </a:extLst>
          </p:cNvPr>
          <p:cNvSpPr>
            <a:spLocks noGrp="1"/>
          </p:cNvSpPr>
          <p:nvPr>
            <p:ph idx="1"/>
          </p:nvPr>
        </p:nvSpPr>
        <p:spPr>
          <a:xfrm>
            <a:off x="628650" y="1688123"/>
            <a:ext cx="7886700" cy="4949215"/>
          </a:xfrm>
        </p:spPr>
        <p:txBody>
          <a:bodyPr/>
          <a:lstStyle/>
          <a:p>
            <a:pPr>
              <a:buNone/>
            </a:pPr>
            <a:r>
              <a:rPr lang="en-US" sz="3200" b="1" dirty="0"/>
              <a:t> </a:t>
            </a:r>
            <a:r>
              <a:rPr lang="en-US" sz="2600" b="1" dirty="0"/>
              <a:t>Contractor Responsibility</a:t>
            </a:r>
            <a:r>
              <a:rPr lang="en-US" sz="2600" dirty="0"/>
              <a:t>:  Awards should only be made to responsible contractors possessing the ability to perform successfully under the terms and conditions of a proposed procurement. For every procurement type, grantees must determine whether a contractor is responsible and responsive.</a:t>
            </a:r>
          </a:p>
          <a:p>
            <a:pPr>
              <a:buNone/>
            </a:pPr>
            <a:endParaRPr lang="en-US" sz="2400" dirty="0"/>
          </a:p>
          <a:p>
            <a:pPr>
              <a:buNone/>
            </a:pPr>
            <a:r>
              <a:rPr lang="en-US" sz="2600" dirty="0"/>
              <a:t>Responsibility determination factors include:</a:t>
            </a:r>
          </a:p>
          <a:p>
            <a:pPr lvl="1"/>
            <a:r>
              <a:rPr lang="en-US" sz="2500" dirty="0">
                <a:solidFill>
                  <a:srgbClr val="A0284C"/>
                </a:solidFill>
              </a:rPr>
              <a:t>Appropriate financial, material, equipment, and personnel resources and expertise</a:t>
            </a:r>
          </a:p>
          <a:p>
            <a:pPr lvl="1"/>
            <a:r>
              <a:rPr lang="en-US" sz="2500" dirty="0">
                <a:solidFill>
                  <a:srgbClr val="A0284C"/>
                </a:solidFill>
              </a:rPr>
              <a:t>Capability to comply with the required delivery schedule</a:t>
            </a:r>
          </a:p>
          <a:p>
            <a:pPr lvl="1"/>
            <a:r>
              <a:rPr lang="en-US" sz="2500" dirty="0">
                <a:solidFill>
                  <a:srgbClr val="A0284C"/>
                </a:solidFill>
              </a:rPr>
              <a:t>A satisfactory record of performance and integrity</a:t>
            </a:r>
          </a:p>
          <a:p>
            <a:pPr lvl="1"/>
            <a:r>
              <a:rPr lang="en-US" sz="2500" dirty="0">
                <a:solidFill>
                  <a:srgbClr val="A0284C"/>
                </a:solidFill>
              </a:rPr>
              <a:t>Legal qualifications to contract with the grantee </a:t>
            </a:r>
            <a:r>
              <a:rPr lang="en-US" sz="2500" i="1" dirty="0">
                <a:solidFill>
                  <a:srgbClr val="A0284C"/>
                </a:solidFill>
              </a:rPr>
              <a:t>(www.sam.gov)</a:t>
            </a:r>
            <a:endParaRPr lang="en-US" sz="2500" dirty="0">
              <a:solidFill>
                <a:srgbClr val="A0284C"/>
              </a:solidFill>
            </a:endParaRPr>
          </a:p>
        </p:txBody>
      </p:sp>
    </p:spTree>
    <p:extLst>
      <p:ext uri="{BB962C8B-B14F-4D97-AF65-F5344CB8AC3E}">
        <p14:creationId xmlns:p14="http://schemas.microsoft.com/office/powerpoint/2010/main" val="284074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5A6BD-A096-4401-8A7B-2804CCD1C5AE}"/>
              </a:ext>
            </a:extLst>
          </p:cNvPr>
          <p:cNvSpPr>
            <a:spLocks noGrp="1"/>
          </p:cNvSpPr>
          <p:nvPr>
            <p:ph type="title"/>
          </p:nvPr>
        </p:nvSpPr>
        <p:spPr/>
        <p:txBody>
          <a:bodyPr/>
          <a:lstStyle/>
          <a:p>
            <a:r>
              <a:rPr lang="en-US" dirty="0"/>
              <a:t>Key Elements </a:t>
            </a:r>
            <a:r>
              <a:rPr lang="en-US" i="1" dirty="0"/>
              <a:t>(continued)</a:t>
            </a:r>
            <a:endParaRPr lang="en-US" dirty="0"/>
          </a:p>
        </p:txBody>
      </p:sp>
      <p:sp>
        <p:nvSpPr>
          <p:cNvPr id="3" name="Content Placeholder 2">
            <a:extLst>
              <a:ext uri="{FF2B5EF4-FFF2-40B4-BE49-F238E27FC236}">
                <a16:creationId xmlns:a16="http://schemas.microsoft.com/office/drawing/2014/main" xmlns="" id="{1E7E0057-618B-4D4F-B839-3207610FD6E2}"/>
              </a:ext>
            </a:extLst>
          </p:cNvPr>
          <p:cNvSpPr>
            <a:spLocks noGrp="1"/>
          </p:cNvSpPr>
          <p:nvPr>
            <p:ph idx="1"/>
          </p:nvPr>
        </p:nvSpPr>
        <p:spPr>
          <a:xfrm>
            <a:off x="628650" y="1862771"/>
            <a:ext cx="7886700" cy="4717415"/>
          </a:xfrm>
        </p:spPr>
        <p:txBody>
          <a:bodyPr/>
          <a:lstStyle/>
          <a:p>
            <a:pPr marL="0" indent="0">
              <a:buNone/>
            </a:pPr>
            <a:r>
              <a:rPr lang="en-US" b="1" dirty="0"/>
              <a:t>Federal Clauses: </a:t>
            </a:r>
            <a:r>
              <a:rPr lang="en-US" dirty="0"/>
              <a:t>These FTA standards are reviewed for relevance and applicability to a procurement and included in the solicitation and eventual contract.</a:t>
            </a:r>
          </a:p>
          <a:p>
            <a:pPr marL="0" indent="0">
              <a:buNone/>
            </a:pPr>
            <a:endParaRPr lang="en-US" b="1" dirty="0"/>
          </a:p>
          <a:p>
            <a:pPr marL="0" indent="0">
              <a:buNone/>
            </a:pPr>
            <a:r>
              <a:rPr lang="en-US" dirty="0">
                <a:hlinkClick r:id="rId3"/>
              </a:rPr>
              <a:t>https://wisconsindot.gov/Documents/doing-bus/local-gov/astnce-pgms/transit/procurement/smr-clause.pdf</a:t>
            </a:r>
            <a:endParaRPr lang="en-US" dirty="0"/>
          </a:p>
          <a:p>
            <a:pPr marL="0" indent="0">
              <a:buNone/>
            </a:pPr>
            <a:endParaRPr lang="en-US" dirty="0"/>
          </a:p>
          <a:p>
            <a:pPr marL="0" indent="0">
              <a:buNone/>
            </a:pPr>
            <a:r>
              <a:rPr lang="en-US" dirty="0">
                <a:hlinkClick r:id="rId4"/>
              </a:rPr>
              <a:t>https://wisconsindot.gov/Pages/doing-bus/local-gov/astnce-pgms/transit/procure.aspx</a:t>
            </a:r>
            <a:endParaRPr lang="en-US" dirty="0"/>
          </a:p>
          <a:p>
            <a:pPr marL="0" indent="0">
              <a:buNone/>
            </a:pPr>
            <a:endParaRPr lang="en-US" dirty="0"/>
          </a:p>
          <a:p>
            <a:pPr marL="0" indent="0">
              <a:buNone/>
            </a:pPr>
            <a:r>
              <a:rPr lang="en-US" dirty="0">
                <a:hlinkClick r:id="rId5"/>
              </a:rPr>
              <a:t>https://www.transit.dot.gov/regulations-and-guidance/buy-america/buy-america-handbook</a:t>
            </a:r>
            <a:endParaRPr lang="en-US" dirty="0"/>
          </a:p>
          <a:p>
            <a:pPr marL="0" indent="0">
              <a:buNone/>
            </a:pPr>
            <a:endParaRPr lang="en-US" dirty="0"/>
          </a:p>
        </p:txBody>
      </p:sp>
    </p:spTree>
    <p:extLst>
      <p:ext uri="{BB962C8B-B14F-4D97-AF65-F5344CB8AC3E}">
        <p14:creationId xmlns:p14="http://schemas.microsoft.com/office/powerpoint/2010/main" val="166642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67D543-E95A-49EC-A8D6-AD28C4043A96}"/>
              </a:ext>
            </a:extLst>
          </p:cNvPr>
          <p:cNvSpPr>
            <a:spLocks noGrp="1"/>
          </p:cNvSpPr>
          <p:nvPr>
            <p:ph type="title"/>
          </p:nvPr>
        </p:nvSpPr>
        <p:spPr/>
        <p:txBody>
          <a:bodyPr/>
          <a:lstStyle/>
          <a:p>
            <a:r>
              <a:rPr lang="en-US" sz="5400" dirty="0"/>
              <a:t>Contract Basics </a:t>
            </a:r>
            <a:endParaRPr lang="en-US" sz="5400" i="1" dirty="0"/>
          </a:p>
        </p:txBody>
      </p:sp>
      <p:sp>
        <p:nvSpPr>
          <p:cNvPr id="3" name="Content Placeholder 2">
            <a:extLst>
              <a:ext uri="{FF2B5EF4-FFF2-40B4-BE49-F238E27FC236}">
                <a16:creationId xmlns:a16="http://schemas.microsoft.com/office/drawing/2014/main" xmlns="" id="{07C610F0-0E4F-4E90-9A55-810FDAC1069E}"/>
              </a:ext>
            </a:extLst>
          </p:cNvPr>
          <p:cNvSpPr>
            <a:spLocks noGrp="1"/>
          </p:cNvSpPr>
          <p:nvPr>
            <p:ph idx="1"/>
          </p:nvPr>
        </p:nvSpPr>
        <p:spPr>
          <a:xfrm>
            <a:off x="628650" y="1928800"/>
            <a:ext cx="7886700" cy="4351338"/>
          </a:xfrm>
        </p:spPr>
        <p:txBody>
          <a:bodyPr/>
          <a:lstStyle/>
          <a:p>
            <a:pPr>
              <a:buNone/>
            </a:pPr>
            <a:r>
              <a:rPr lang="en-US" sz="3200" dirty="0"/>
              <a:t>	</a:t>
            </a:r>
            <a:r>
              <a:rPr lang="en-US" sz="3200" b="1" dirty="0"/>
              <a:t>Contract: </a:t>
            </a:r>
            <a:r>
              <a:rPr lang="en-US" sz="3200" dirty="0"/>
              <a:t>A mutually binding legal relationship obligating a seller to furnish supplies or services (including construction) and the buyer to pay for them.</a:t>
            </a:r>
          </a:p>
          <a:p>
            <a:pPr>
              <a:buNone/>
            </a:pPr>
            <a:endParaRPr lang="en-US" sz="3200" dirty="0"/>
          </a:p>
          <a:p>
            <a:pPr lvl="1"/>
            <a:r>
              <a:rPr lang="en-US" sz="3200" dirty="0"/>
              <a:t>Includes a grantee’s contract with a vendor or contractor, including procurement by purchase order or purchase by credit card, which is financed with FTA assistance.</a:t>
            </a:r>
          </a:p>
          <a:p>
            <a:pPr marL="0" indent="0">
              <a:buNone/>
            </a:pPr>
            <a:endParaRPr lang="en-US" dirty="0"/>
          </a:p>
        </p:txBody>
      </p:sp>
    </p:spTree>
    <p:extLst>
      <p:ext uri="{BB962C8B-B14F-4D97-AF65-F5344CB8AC3E}">
        <p14:creationId xmlns:p14="http://schemas.microsoft.com/office/powerpoint/2010/main" val="420524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73305"/>
            <a:ext cx="7886700" cy="698270"/>
          </a:xfrm>
        </p:spPr>
        <p:txBody>
          <a:bodyPr/>
          <a:lstStyle/>
          <a:p>
            <a:r>
              <a:rPr lang="en-US" sz="3200" u="sng" dirty="0"/>
              <a:t/>
            </a:r>
            <a:br>
              <a:rPr lang="en-US" sz="3200" u="sng" dirty="0"/>
            </a:br>
            <a:r>
              <a:rPr lang="en-US" sz="3400" u="sng" dirty="0"/>
              <a:t>Introduction</a:t>
            </a:r>
            <a:r>
              <a:rPr lang="en-US" sz="4800" dirty="0"/>
              <a:t/>
            </a:r>
            <a:br>
              <a:rPr lang="en-US" sz="4800" dirty="0"/>
            </a:br>
            <a:endParaRPr lang="en-US" dirty="0"/>
          </a:p>
        </p:txBody>
      </p:sp>
      <p:sp>
        <p:nvSpPr>
          <p:cNvPr id="6" name="Text Placeholder 5">
            <a:extLst>
              <a:ext uri="{FF2B5EF4-FFF2-40B4-BE49-F238E27FC236}">
                <a16:creationId xmlns:a16="http://schemas.microsoft.com/office/drawing/2014/main" xmlns="" id="{9671D6A9-F954-4BEB-87D6-0117867AD539}"/>
              </a:ext>
            </a:extLst>
          </p:cNvPr>
          <p:cNvSpPr>
            <a:spLocks noGrp="1"/>
          </p:cNvSpPr>
          <p:nvPr>
            <p:ph type="body" idx="1"/>
          </p:nvPr>
        </p:nvSpPr>
        <p:spPr>
          <a:xfrm>
            <a:off x="623888" y="1446214"/>
            <a:ext cx="7886700" cy="868361"/>
          </a:xfrm>
        </p:spPr>
        <p:txBody>
          <a:bodyPr/>
          <a:lstStyle/>
          <a:p>
            <a:r>
              <a:rPr lang="en-US" dirty="0"/>
              <a:t>The “Golden Rule”…They who have the gold, make the rules!</a:t>
            </a:r>
          </a:p>
          <a:p>
            <a:endParaRPr lang="en-US" dirty="0"/>
          </a:p>
        </p:txBody>
      </p:sp>
      <p:pic>
        <p:nvPicPr>
          <p:cNvPr id="4" name="Picture 3"/>
          <p:cNvPicPr>
            <a:picLocks noChangeAspect="1"/>
          </p:cNvPicPr>
          <p:nvPr/>
        </p:nvPicPr>
        <p:blipFill>
          <a:blip r:embed="rId3"/>
          <a:stretch>
            <a:fillRect/>
          </a:stretch>
        </p:blipFill>
        <p:spPr>
          <a:xfrm>
            <a:off x="2314584" y="3734017"/>
            <a:ext cx="4202947" cy="2948281"/>
          </a:xfrm>
          <a:prstGeom prst="rect">
            <a:avLst/>
          </a:prstGeom>
        </p:spPr>
      </p:pic>
      <p:sp>
        <p:nvSpPr>
          <p:cNvPr id="9" name="Content Placeholder 2">
            <a:extLst>
              <a:ext uri="{FF2B5EF4-FFF2-40B4-BE49-F238E27FC236}">
                <a16:creationId xmlns:a16="http://schemas.microsoft.com/office/drawing/2014/main" xmlns="" id="{CAF2EDF5-5C54-4B31-AFC9-2ED32F217909}"/>
              </a:ext>
            </a:extLst>
          </p:cNvPr>
          <p:cNvSpPr>
            <a:spLocks noGrp="1"/>
          </p:cNvSpPr>
          <p:nvPr>
            <p:ph idx="13"/>
          </p:nvPr>
        </p:nvSpPr>
        <p:spPr>
          <a:xfrm>
            <a:off x="357188" y="2589214"/>
            <a:ext cx="8339138" cy="990815"/>
          </a:xfrm>
        </p:spPr>
        <p:txBody>
          <a:bodyPr/>
          <a:lstStyle/>
          <a:p>
            <a:pPr marL="0" indent="0" algn="ctr">
              <a:buNone/>
            </a:pPr>
            <a:r>
              <a:rPr lang="en-US" sz="3200" dirty="0"/>
              <a:t>If one penny of FTA money is used in the procurement, then all of the FTA requirements must be met.</a:t>
            </a:r>
          </a:p>
          <a:p>
            <a:pPr>
              <a:buNone/>
            </a:pPr>
            <a:endParaRPr lang="en-US" sz="1100" dirty="0"/>
          </a:p>
        </p:txBody>
      </p:sp>
    </p:spTree>
    <p:extLst>
      <p:ext uri="{BB962C8B-B14F-4D97-AF65-F5344CB8AC3E}">
        <p14:creationId xmlns:p14="http://schemas.microsoft.com/office/powerpoint/2010/main" val="2203162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90695-313B-4F2C-9B8A-9839526CEBE8}"/>
              </a:ext>
            </a:extLst>
          </p:cNvPr>
          <p:cNvSpPr>
            <a:spLocks noGrp="1"/>
          </p:cNvSpPr>
          <p:nvPr>
            <p:ph type="title"/>
          </p:nvPr>
        </p:nvSpPr>
        <p:spPr>
          <a:xfrm>
            <a:off x="628650" y="594360"/>
            <a:ext cx="7886700" cy="742071"/>
          </a:xfrm>
        </p:spPr>
        <p:txBody>
          <a:bodyPr/>
          <a:lstStyle/>
          <a:p>
            <a:r>
              <a:rPr lang="en-US" sz="4400" dirty="0"/>
              <a:t>Procurement Tools and Resources</a:t>
            </a:r>
          </a:p>
        </p:txBody>
      </p:sp>
      <p:graphicFrame>
        <p:nvGraphicFramePr>
          <p:cNvPr id="3" name="Object 2"/>
          <p:cNvGraphicFramePr>
            <a:graphicFrameLocks noChangeAspect="1"/>
          </p:cNvGraphicFramePr>
          <p:nvPr>
            <p:extLst>
              <p:ext uri="{D42A27DB-BD31-4B8C-83A1-F6EECF244321}">
                <p14:modId xmlns:p14="http://schemas.microsoft.com/office/powerpoint/2010/main" val="186802399"/>
              </p:ext>
            </p:extLst>
          </p:nvPr>
        </p:nvGraphicFramePr>
        <p:xfrm>
          <a:off x="4972259" y="1159749"/>
          <a:ext cx="3875313" cy="4865522"/>
        </p:xfrm>
        <a:graphic>
          <a:graphicData uri="http://schemas.openxmlformats.org/presentationml/2006/ole">
            <mc:AlternateContent xmlns:mc="http://schemas.openxmlformats.org/markup-compatibility/2006">
              <mc:Choice xmlns:v="urn:schemas-microsoft-com:vml" Requires="v">
                <p:oleObj spid="_x0000_s3136" name="Document" r:id="rId4" imgW="6872357" imgH="8627797" progId="Word.Document.12">
                  <p:embed/>
                </p:oleObj>
              </mc:Choice>
              <mc:Fallback>
                <p:oleObj name="Document" r:id="rId4" imgW="6872357" imgH="8627797" progId="Word.Document.12">
                  <p:embed/>
                  <p:pic>
                    <p:nvPicPr>
                      <p:cNvPr id="0" name=""/>
                      <p:cNvPicPr/>
                      <p:nvPr/>
                    </p:nvPicPr>
                    <p:blipFill>
                      <a:blip r:embed="rId5"/>
                      <a:stretch>
                        <a:fillRect/>
                      </a:stretch>
                    </p:blipFill>
                    <p:spPr>
                      <a:xfrm>
                        <a:off x="4972259" y="1159749"/>
                        <a:ext cx="3875313" cy="4865522"/>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xmlns="" id="{97F9CB1E-F6A9-4B74-9562-0B4792167135}"/>
              </a:ext>
            </a:extLst>
          </p:cNvPr>
          <p:cNvPicPr>
            <a:picLocks noChangeAspect="1"/>
          </p:cNvPicPr>
          <p:nvPr/>
        </p:nvPicPr>
        <p:blipFill>
          <a:blip r:embed="rId6"/>
          <a:stretch>
            <a:fillRect/>
          </a:stretch>
        </p:blipFill>
        <p:spPr>
          <a:xfrm>
            <a:off x="296428" y="1336431"/>
            <a:ext cx="4371181" cy="5303520"/>
          </a:xfrm>
          <a:prstGeom prst="rect">
            <a:avLst/>
          </a:prstGeom>
        </p:spPr>
      </p:pic>
    </p:spTree>
    <p:extLst>
      <p:ext uri="{BB962C8B-B14F-4D97-AF65-F5344CB8AC3E}">
        <p14:creationId xmlns:p14="http://schemas.microsoft.com/office/powerpoint/2010/main" val="247908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2A4B5-DC69-4502-BB41-7567A523AFF2}"/>
              </a:ext>
            </a:extLst>
          </p:cNvPr>
          <p:cNvSpPr>
            <a:spLocks noGrp="1"/>
          </p:cNvSpPr>
          <p:nvPr>
            <p:ph type="title"/>
          </p:nvPr>
        </p:nvSpPr>
        <p:spPr>
          <a:xfrm>
            <a:off x="628650" y="594360"/>
            <a:ext cx="7886700" cy="591503"/>
          </a:xfrm>
        </p:spPr>
        <p:txBody>
          <a:bodyPr/>
          <a:lstStyle/>
          <a:p>
            <a:r>
              <a:rPr lang="en-US" sz="4400" dirty="0"/>
              <a:t>Procurement Tools and Resources</a:t>
            </a:r>
          </a:p>
        </p:txBody>
      </p:sp>
      <p:sp>
        <p:nvSpPr>
          <p:cNvPr id="3" name="Content Placeholder 2">
            <a:extLst>
              <a:ext uri="{FF2B5EF4-FFF2-40B4-BE49-F238E27FC236}">
                <a16:creationId xmlns:a16="http://schemas.microsoft.com/office/drawing/2014/main" xmlns="" id="{C5F76A05-61FC-47E3-9B66-4D5BCF253A47}"/>
              </a:ext>
            </a:extLst>
          </p:cNvPr>
          <p:cNvSpPr>
            <a:spLocks noGrp="1"/>
          </p:cNvSpPr>
          <p:nvPr>
            <p:ph idx="1"/>
          </p:nvPr>
        </p:nvSpPr>
        <p:spPr>
          <a:xfrm>
            <a:off x="1000137" y="1491342"/>
            <a:ext cx="7400925" cy="5152346"/>
          </a:xfrm>
        </p:spPr>
        <p:txBody>
          <a:bodyPr/>
          <a:lstStyle/>
          <a:p>
            <a:r>
              <a:rPr lang="en-US" b="1" dirty="0"/>
              <a:t>WisDOT Procurement Manual</a:t>
            </a:r>
          </a:p>
          <a:p>
            <a:pPr>
              <a:buNone/>
            </a:pPr>
            <a:r>
              <a:rPr lang="en-US" sz="2400" dirty="0">
                <a:hlinkClick r:id="rId3"/>
              </a:rPr>
              <a:t>http://wisconsindot.gov/Documents/doing-bus/local-gov/astnce-pgms/transit/procurement.pdf</a:t>
            </a:r>
            <a:endParaRPr lang="en-US" sz="2400" dirty="0"/>
          </a:p>
          <a:p>
            <a:pPr>
              <a:buNone/>
            </a:pPr>
            <a:endParaRPr lang="en-US" sz="2400" dirty="0"/>
          </a:p>
          <a:p>
            <a:r>
              <a:rPr lang="en-US" b="1" dirty="0"/>
              <a:t>MnDOT Procurement Guidance</a:t>
            </a:r>
          </a:p>
          <a:p>
            <a:pPr marL="0" indent="0">
              <a:buNone/>
            </a:pPr>
            <a:r>
              <a:rPr lang="en-US" sz="2400" dirty="0"/>
              <a:t>	In development/updates</a:t>
            </a:r>
          </a:p>
          <a:p>
            <a:pPr marL="0" indent="0">
              <a:buNone/>
            </a:pPr>
            <a:endParaRPr lang="en-US" sz="2400" dirty="0"/>
          </a:p>
          <a:p>
            <a:r>
              <a:rPr lang="en-US" b="1" dirty="0"/>
              <a:t>Procurement Toolkits </a:t>
            </a:r>
          </a:p>
          <a:p>
            <a:pPr marL="0" indent="0">
              <a:buNone/>
            </a:pPr>
            <a:r>
              <a:rPr lang="en-US" sz="2400" dirty="0">
                <a:hlinkClick r:id="rId4"/>
              </a:rPr>
              <a:t>http://wisconsindot.gov/Pages/doing-bus/local-gov/astnce-pgms/transit/procure.aspx</a:t>
            </a:r>
            <a:endParaRPr lang="en-US" sz="2400" dirty="0"/>
          </a:p>
          <a:p>
            <a:pPr>
              <a:buNone/>
            </a:pPr>
            <a:endParaRPr lang="en-US" sz="2400" dirty="0"/>
          </a:p>
          <a:p>
            <a:pPr marL="0" indent="0">
              <a:buNone/>
            </a:pPr>
            <a:r>
              <a:rPr lang="en-US" sz="2400" dirty="0">
                <a:hlinkClick r:id="rId5"/>
              </a:rPr>
              <a:t>http://www.dot.state.mn.us/transit/grants/procurement.html</a:t>
            </a:r>
            <a:endParaRPr lang="en-US" sz="2400" dirty="0"/>
          </a:p>
          <a:p>
            <a:pPr>
              <a:buNone/>
            </a:pPr>
            <a:endParaRPr lang="en-US" sz="2400" dirty="0"/>
          </a:p>
          <a:p>
            <a:r>
              <a:rPr lang="en-US" b="1" dirty="0"/>
              <a:t>National Transit Institute </a:t>
            </a:r>
          </a:p>
          <a:p>
            <a:pPr>
              <a:buNone/>
            </a:pPr>
            <a:r>
              <a:rPr lang="en-US" sz="2400" dirty="0">
                <a:hlinkClick r:id="rId6"/>
              </a:rPr>
              <a:t>http://www.ntionline.com/</a:t>
            </a:r>
            <a:endParaRPr lang="en-US" sz="2400" dirty="0"/>
          </a:p>
          <a:p>
            <a:pPr>
              <a:buNone/>
            </a:pPr>
            <a:endParaRPr lang="en-US" dirty="0"/>
          </a:p>
          <a:p>
            <a:pPr marL="0" indent="0">
              <a:buNone/>
            </a:pPr>
            <a:endParaRPr lang="en-US" dirty="0"/>
          </a:p>
        </p:txBody>
      </p:sp>
    </p:spTree>
    <p:extLst>
      <p:ext uri="{BB962C8B-B14F-4D97-AF65-F5344CB8AC3E}">
        <p14:creationId xmlns:p14="http://schemas.microsoft.com/office/powerpoint/2010/main" val="319914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7F5FC2-E7F0-47C3-91B8-8A07D025A912}"/>
              </a:ext>
            </a:extLst>
          </p:cNvPr>
          <p:cNvSpPr>
            <a:spLocks noGrp="1"/>
          </p:cNvSpPr>
          <p:nvPr>
            <p:ph type="title"/>
          </p:nvPr>
        </p:nvSpPr>
        <p:spPr>
          <a:xfrm>
            <a:off x="628650" y="594361"/>
            <a:ext cx="7886700" cy="791528"/>
          </a:xfrm>
        </p:spPr>
        <p:txBody>
          <a:bodyPr/>
          <a:lstStyle/>
          <a:p>
            <a:r>
              <a:rPr lang="en-US" sz="4400" dirty="0"/>
              <a:t>Procurement Tools and Resources</a:t>
            </a:r>
          </a:p>
        </p:txBody>
      </p:sp>
      <p:sp>
        <p:nvSpPr>
          <p:cNvPr id="3" name="Content Placeholder 2">
            <a:extLst>
              <a:ext uri="{FF2B5EF4-FFF2-40B4-BE49-F238E27FC236}">
                <a16:creationId xmlns:a16="http://schemas.microsoft.com/office/drawing/2014/main" xmlns="" id="{009E9C29-8CB8-41E6-B03A-F37F96C96829}"/>
              </a:ext>
            </a:extLst>
          </p:cNvPr>
          <p:cNvSpPr>
            <a:spLocks noGrp="1"/>
          </p:cNvSpPr>
          <p:nvPr>
            <p:ph idx="1"/>
          </p:nvPr>
        </p:nvSpPr>
        <p:spPr>
          <a:xfrm>
            <a:off x="700090" y="1734179"/>
            <a:ext cx="7886700" cy="4717415"/>
          </a:xfrm>
        </p:spPr>
        <p:txBody>
          <a:bodyPr/>
          <a:lstStyle/>
          <a:p>
            <a:r>
              <a:rPr lang="en-US" b="1" dirty="0"/>
              <a:t>FTA Third Party Procurement FAQs</a:t>
            </a:r>
          </a:p>
          <a:p>
            <a:pPr marL="0" indent="0">
              <a:buNone/>
            </a:pPr>
            <a:r>
              <a:rPr lang="en-US" dirty="0">
                <a:hlinkClick r:id="rId3"/>
              </a:rPr>
              <a:t>https://www.transit.dot.gov/funding/procurement/third-party-procurement/third-party-procurement-faqs</a:t>
            </a:r>
            <a:endParaRPr lang="en-US" dirty="0"/>
          </a:p>
          <a:p>
            <a:pPr marL="0" indent="0">
              <a:buNone/>
            </a:pPr>
            <a:endParaRPr lang="en-US" dirty="0"/>
          </a:p>
          <a:p>
            <a:r>
              <a:rPr lang="en-US" b="1" dirty="0"/>
              <a:t>FTA Best Practices Procurement Manual</a:t>
            </a:r>
          </a:p>
          <a:p>
            <a:pPr marL="0" indent="0">
              <a:buNone/>
            </a:pPr>
            <a:r>
              <a:rPr lang="en-US" dirty="0">
                <a:hlinkClick r:id="rId4"/>
              </a:rPr>
              <a:t>https://www.transit.dot.gov/sites/fta.dot.gov/files/docs/funding/procurement/8286/fta-best-practices-procurement-and-lessons-learned-manual-2016.pdf</a:t>
            </a:r>
            <a:endParaRPr lang="en-US" dirty="0"/>
          </a:p>
          <a:p>
            <a:pPr marL="0" indent="0">
              <a:buNone/>
            </a:pPr>
            <a:endParaRPr lang="en-US" dirty="0"/>
          </a:p>
          <a:p>
            <a:r>
              <a:rPr lang="en-US" b="1" dirty="0"/>
              <a:t>Third Party Contracting Guidance-Circular 4220.1F</a:t>
            </a:r>
          </a:p>
          <a:p>
            <a:pPr marL="0" indent="0">
              <a:buNone/>
            </a:pPr>
            <a:r>
              <a:rPr lang="en-US" dirty="0">
                <a:hlinkClick r:id="rId5"/>
              </a:rPr>
              <a:t>https://www.transit.dot.gov/regulations-and-guidance/fta-circulars/third-party-contracting-guidance</a:t>
            </a:r>
            <a:endParaRPr lang="en-US" dirty="0"/>
          </a:p>
          <a:p>
            <a:pPr marL="0" indent="0">
              <a:buNone/>
            </a:pPr>
            <a:endParaRPr lang="en-US" dirty="0"/>
          </a:p>
        </p:txBody>
      </p:sp>
    </p:spTree>
    <p:extLst>
      <p:ext uri="{BB962C8B-B14F-4D97-AF65-F5344CB8AC3E}">
        <p14:creationId xmlns:p14="http://schemas.microsoft.com/office/powerpoint/2010/main" val="2873914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693575-161E-4A0A-BC2D-A060D9DFBA04}"/>
              </a:ext>
            </a:extLst>
          </p:cNvPr>
          <p:cNvSpPr>
            <a:spLocks noGrp="1"/>
          </p:cNvSpPr>
          <p:nvPr>
            <p:ph type="title"/>
          </p:nvPr>
        </p:nvSpPr>
        <p:spPr/>
        <p:txBody>
          <a:bodyPr/>
          <a:lstStyle/>
          <a:p>
            <a:r>
              <a:rPr lang="en-US" dirty="0"/>
              <a:t>Comments and Questions?</a:t>
            </a:r>
          </a:p>
        </p:txBody>
      </p:sp>
      <p:pic>
        <p:nvPicPr>
          <p:cNvPr id="7" name="Picture 6">
            <a:extLst>
              <a:ext uri="{FF2B5EF4-FFF2-40B4-BE49-F238E27FC236}">
                <a16:creationId xmlns:a16="http://schemas.microsoft.com/office/drawing/2014/main" xmlns="" id="{0AAF5ECA-4E44-4CEF-8B0B-D8A967B1BD04}"/>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4242" b="46263"/>
          <a:stretch/>
        </p:blipFill>
        <p:spPr>
          <a:xfrm>
            <a:off x="2310246" y="2341418"/>
            <a:ext cx="4853785" cy="3108960"/>
          </a:xfrm>
          <a:prstGeom prst="rect">
            <a:avLst/>
          </a:prstGeom>
        </p:spPr>
      </p:pic>
    </p:spTree>
    <p:extLst>
      <p:ext uri="{BB962C8B-B14F-4D97-AF65-F5344CB8AC3E}">
        <p14:creationId xmlns:p14="http://schemas.microsoft.com/office/powerpoint/2010/main" val="32132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C56931-1695-49B0-BDEF-C91D8FF6DBD2}"/>
              </a:ext>
            </a:extLst>
          </p:cNvPr>
          <p:cNvSpPr>
            <a:spLocks noGrp="1"/>
          </p:cNvSpPr>
          <p:nvPr>
            <p:ph type="title"/>
          </p:nvPr>
        </p:nvSpPr>
        <p:spPr>
          <a:xfrm>
            <a:off x="628650" y="594361"/>
            <a:ext cx="7886700" cy="905827"/>
          </a:xfrm>
        </p:spPr>
        <p:txBody>
          <a:bodyPr/>
          <a:lstStyle/>
          <a:p>
            <a:r>
              <a:rPr lang="en-US" sz="4800" dirty="0"/>
              <a:t>Contact Information</a:t>
            </a:r>
          </a:p>
        </p:txBody>
      </p:sp>
      <p:sp>
        <p:nvSpPr>
          <p:cNvPr id="3" name="Content Placeholder 2">
            <a:extLst>
              <a:ext uri="{FF2B5EF4-FFF2-40B4-BE49-F238E27FC236}">
                <a16:creationId xmlns:a16="http://schemas.microsoft.com/office/drawing/2014/main" xmlns="" id="{9DE6E4BB-0088-4E58-9E9E-11A06E44274D}"/>
              </a:ext>
            </a:extLst>
          </p:cNvPr>
          <p:cNvSpPr>
            <a:spLocks noGrp="1"/>
          </p:cNvSpPr>
          <p:nvPr>
            <p:ph idx="1"/>
          </p:nvPr>
        </p:nvSpPr>
        <p:spPr>
          <a:xfrm>
            <a:off x="628650" y="1919923"/>
            <a:ext cx="7886700" cy="4351338"/>
          </a:xfrm>
        </p:spPr>
        <p:txBody>
          <a:bodyPr/>
          <a:lstStyle/>
          <a:p>
            <a:pPr marL="0" indent="0" algn="ctr">
              <a:buNone/>
            </a:pPr>
            <a:r>
              <a:rPr lang="en-US" sz="3200" b="1" dirty="0" err="1"/>
              <a:t>MnDOT</a:t>
            </a:r>
            <a:r>
              <a:rPr lang="en-US" sz="3200" b="1" dirty="0"/>
              <a:t> Procurement Coordinator</a:t>
            </a:r>
          </a:p>
          <a:p>
            <a:pPr marL="0" indent="0" algn="ctr">
              <a:buNone/>
            </a:pPr>
            <a:r>
              <a:rPr lang="en-US" sz="3200" dirty="0"/>
              <a:t>Jean Meyer</a:t>
            </a:r>
          </a:p>
          <a:p>
            <a:pPr marL="0" indent="0" algn="ctr">
              <a:buNone/>
            </a:pPr>
            <a:r>
              <a:rPr lang="en-US" sz="3200" dirty="0"/>
              <a:t>(507) 286-7596</a:t>
            </a:r>
          </a:p>
          <a:p>
            <a:pPr marL="0" indent="0" algn="ctr">
              <a:buNone/>
            </a:pPr>
            <a:r>
              <a:rPr lang="en-US" sz="3200" dirty="0">
                <a:hlinkClick r:id="rId3"/>
              </a:rPr>
              <a:t>jean.meyer@state.mn.us</a:t>
            </a:r>
            <a:endParaRPr lang="en-US" sz="3200" dirty="0"/>
          </a:p>
          <a:p>
            <a:pPr algn="ctr">
              <a:buNone/>
            </a:pPr>
            <a:endParaRPr lang="en-US" sz="3200" b="1" dirty="0"/>
          </a:p>
          <a:p>
            <a:pPr algn="ctr">
              <a:buNone/>
            </a:pPr>
            <a:r>
              <a:rPr lang="en-US" sz="3200" b="1" dirty="0"/>
              <a:t>WisDOT Procurement Manager</a:t>
            </a:r>
          </a:p>
          <a:p>
            <a:pPr algn="ctr">
              <a:buNone/>
            </a:pPr>
            <a:r>
              <a:rPr lang="en-US" sz="3200" dirty="0"/>
              <a:t>Danette Tessmann</a:t>
            </a:r>
          </a:p>
          <a:p>
            <a:pPr algn="ctr">
              <a:buNone/>
            </a:pPr>
            <a:r>
              <a:rPr lang="en-US" sz="3200" dirty="0"/>
              <a:t>(608)266-8165</a:t>
            </a:r>
          </a:p>
          <a:p>
            <a:pPr algn="ctr">
              <a:buNone/>
            </a:pPr>
            <a:r>
              <a:rPr lang="en-US" sz="3200" dirty="0">
                <a:hlinkClick r:id="rId4"/>
              </a:rPr>
              <a:t>danette.tessmann@dot.wi.gov</a:t>
            </a:r>
            <a:endParaRPr lang="en-US" sz="3200" dirty="0"/>
          </a:p>
          <a:p>
            <a:pPr marL="0" indent="0" algn="ctr">
              <a:buNone/>
            </a:pPr>
            <a:endParaRPr lang="en-US" sz="3200" dirty="0"/>
          </a:p>
          <a:p>
            <a:pPr marL="0" indent="0" algn="ctr">
              <a:buNone/>
            </a:pPr>
            <a:endParaRPr lang="en-US" dirty="0"/>
          </a:p>
        </p:txBody>
      </p:sp>
    </p:spTree>
    <p:extLst>
      <p:ext uri="{BB962C8B-B14F-4D97-AF65-F5344CB8AC3E}">
        <p14:creationId xmlns:p14="http://schemas.microsoft.com/office/powerpoint/2010/main" val="145696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86049-F35D-4382-AAFB-A14289FDB5D4}"/>
              </a:ext>
            </a:extLst>
          </p:cNvPr>
          <p:cNvSpPr>
            <a:spLocks noGrp="1"/>
          </p:cNvSpPr>
          <p:nvPr>
            <p:ph type="title"/>
          </p:nvPr>
        </p:nvSpPr>
        <p:spPr>
          <a:xfrm>
            <a:off x="628650" y="594360"/>
            <a:ext cx="7886700" cy="894471"/>
          </a:xfrm>
        </p:spPr>
        <p:txBody>
          <a:bodyPr/>
          <a:lstStyle/>
          <a:p>
            <a:r>
              <a:rPr lang="en-US" sz="6000" dirty="0"/>
              <a:t>Overview</a:t>
            </a:r>
          </a:p>
        </p:txBody>
      </p:sp>
      <p:sp>
        <p:nvSpPr>
          <p:cNvPr id="3" name="Content Placeholder 2">
            <a:extLst>
              <a:ext uri="{FF2B5EF4-FFF2-40B4-BE49-F238E27FC236}">
                <a16:creationId xmlns:a16="http://schemas.microsoft.com/office/drawing/2014/main" xmlns="" id="{C397DD75-3996-4180-8B5E-9FFD960104BB}"/>
              </a:ext>
            </a:extLst>
          </p:cNvPr>
          <p:cNvSpPr>
            <a:spLocks noGrp="1"/>
          </p:cNvSpPr>
          <p:nvPr>
            <p:ph idx="1"/>
          </p:nvPr>
        </p:nvSpPr>
        <p:spPr>
          <a:xfrm>
            <a:off x="1500189" y="1488831"/>
            <a:ext cx="6886574" cy="5099538"/>
          </a:xfrm>
        </p:spPr>
        <p:txBody>
          <a:bodyPr/>
          <a:lstStyle/>
          <a:p>
            <a:pPr>
              <a:lnSpc>
                <a:spcPct val="100000"/>
              </a:lnSpc>
            </a:pPr>
            <a:r>
              <a:rPr lang="en-US" sz="4000" dirty="0"/>
              <a:t>Procurement Responsibilities</a:t>
            </a:r>
          </a:p>
          <a:p>
            <a:pPr>
              <a:lnSpc>
                <a:spcPct val="100000"/>
              </a:lnSpc>
            </a:pPr>
            <a:r>
              <a:rPr lang="en-US" sz="4000" dirty="0"/>
              <a:t>Procurement Planning</a:t>
            </a:r>
          </a:p>
          <a:p>
            <a:pPr>
              <a:lnSpc>
                <a:spcPct val="100000"/>
              </a:lnSpc>
            </a:pPr>
            <a:r>
              <a:rPr lang="en-US" sz="4000" dirty="0"/>
              <a:t>Procurement Process</a:t>
            </a:r>
          </a:p>
          <a:p>
            <a:pPr>
              <a:lnSpc>
                <a:spcPct val="100000"/>
              </a:lnSpc>
            </a:pPr>
            <a:r>
              <a:rPr lang="en-US" sz="4000" dirty="0"/>
              <a:t>Procurement Types</a:t>
            </a:r>
          </a:p>
          <a:p>
            <a:pPr>
              <a:lnSpc>
                <a:spcPct val="100000"/>
              </a:lnSpc>
            </a:pPr>
            <a:r>
              <a:rPr lang="en-US" sz="4000" dirty="0"/>
              <a:t>Key Elements in all Procurements</a:t>
            </a:r>
          </a:p>
          <a:p>
            <a:pPr>
              <a:lnSpc>
                <a:spcPct val="100000"/>
              </a:lnSpc>
            </a:pPr>
            <a:r>
              <a:rPr lang="en-US" sz="4000" dirty="0"/>
              <a:t>Contract Basics</a:t>
            </a:r>
          </a:p>
          <a:p>
            <a:pPr>
              <a:lnSpc>
                <a:spcPct val="100000"/>
              </a:lnSpc>
            </a:pPr>
            <a:r>
              <a:rPr lang="en-US" sz="4000" dirty="0"/>
              <a:t>Procurement Tools and Resources</a:t>
            </a:r>
          </a:p>
          <a:p>
            <a:pPr>
              <a:lnSpc>
                <a:spcPct val="100000"/>
              </a:lnSpc>
            </a:pPr>
            <a:r>
              <a:rPr lang="en-US" sz="4000" dirty="0"/>
              <a:t>Contact Information</a:t>
            </a:r>
          </a:p>
          <a:p>
            <a:pPr marL="0" indent="0">
              <a:buNone/>
            </a:pPr>
            <a:endParaRPr lang="en-US" dirty="0"/>
          </a:p>
        </p:txBody>
      </p:sp>
    </p:spTree>
    <p:extLst>
      <p:ext uri="{BB962C8B-B14F-4D97-AF65-F5344CB8AC3E}">
        <p14:creationId xmlns:p14="http://schemas.microsoft.com/office/powerpoint/2010/main" val="105546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058D9-B782-421D-9F34-6F7AB500B6D8}"/>
              </a:ext>
            </a:extLst>
          </p:cNvPr>
          <p:cNvSpPr>
            <a:spLocks noGrp="1"/>
          </p:cNvSpPr>
          <p:nvPr>
            <p:ph type="title"/>
          </p:nvPr>
        </p:nvSpPr>
        <p:spPr/>
        <p:txBody>
          <a:bodyPr/>
          <a:lstStyle/>
          <a:p>
            <a:r>
              <a:rPr lang="en-US" dirty="0"/>
              <a:t>Procurement Responsibilities</a:t>
            </a:r>
          </a:p>
        </p:txBody>
      </p:sp>
      <p:sp>
        <p:nvSpPr>
          <p:cNvPr id="3" name="Content Placeholder 2">
            <a:extLst>
              <a:ext uri="{FF2B5EF4-FFF2-40B4-BE49-F238E27FC236}">
                <a16:creationId xmlns:a16="http://schemas.microsoft.com/office/drawing/2014/main" xmlns="" id="{E780FE04-317C-47F0-88B2-95A0BE4CD55F}"/>
              </a:ext>
            </a:extLst>
          </p:cNvPr>
          <p:cNvSpPr>
            <a:spLocks noGrp="1"/>
          </p:cNvSpPr>
          <p:nvPr>
            <p:ph idx="1"/>
          </p:nvPr>
        </p:nvSpPr>
        <p:spPr>
          <a:xfrm>
            <a:off x="628650" y="1900234"/>
            <a:ext cx="7886700" cy="4351338"/>
          </a:xfrm>
        </p:spPr>
        <p:txBody>
          <a:bodyPr/>
          <a:lstStyle/>
          <a:p>
            <a:r>
              <a:rPr lang="en-US" dirty="0"/>
              <a:t>As a recipient of FTA funds, you are responsible for:</a:t>
            </a:r>
          </a:p>
          <a:p>
            <a:pPr lvl="1"/>
            <a:r>
              <a:rPr lang="en-US" dirty="0"/>
              <a:t>Ensuring full and open competition and equitable treatment of all potential bidders/suppliers in the procurement process</a:t>
            </a:r>
          </a:p>
          <a:p>
            <a:pPr lvl="1"/>
            <a:r>
              <a:rPr lang="en-US" dirty="0"/>
              <a:t>Planning, solicitation, award, administration, and documentation of all FTA funded contracts</a:t>
            </a:r>
          </a:p>
          <a:p>
            <a:pPr lvl="1"/>
            <a:r>
              <a:rPr lang="en-US" dirty="0"/>
              <a:t>Maintenance of a </a:t>
            </a:r>
            <a:r>
              <a:rPr lang="en-US" b="1" dirty="0"/>
              <a:t>Contract Administration System</a:t>
            </a:r>
            <a:r>
              <a:rPr lang="en-US" dirty="0"/>
              <a:t> to ensure that contractors perform in accordance with the terms, conditions, and specifications of their contracts or purchase orders</a:t>
            </a:r>
          </a:p>
          <a:p>
            <a:pPr marL="457200" lvl="1" indent="0">
              <a:buNone/>
            </a:pPr>
            <a:r>
              <a:rPr lang="en-US" sz="2000" dirty="0">
                <a:hlinkClick r:id="rId3"/>
              </a:rPr>
              <a:t>https://www.transit.dot.gov/sites/fta.dot.gov/files/docs/funding/procurement/8286/fta-best-practices-procurement-and-lessons-learned-manual-2016.pdf</a:t>
            </a:r>
            <a:endParaRPr lang="en-US" sz="2000" dirty="0"/>
          </a:p>
          <a:p>
            <a:pPr marL="0" indent="0">
              <a:buNone/>
            </a:pPr>
            <a:endParaRPr lang="en-US" dirty="0"/>
          </a:p>
        </p:txBody>
      </p:sp>
    </p:spTree>
    <p:extLst>
      <p:ext uri="{BB962C8B-B14F-4D97-AF65-F5344CB8AC3E}">
        <p14:creationId xmlns:p14="http://schemas.microsoft.com/office/powerpoint/2010/main" val="229302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64451-D595-4FFD-B6E1-75E301AD7E24}"/>
              </a:ext>
            </a:extLst>
          </p:cNvPr>
          <p:cNvSpPr>
            <a:spLocks noGrp="1"/>
          </p:cNvSpPr>
          <p:nvPr>
            <p:ph type="title"/>
          </p:nvPr>
        </p:nvSpPr>
        <p:spPr/>
        <p:txBody>
          <a:bodyPr/>
          <a:lstStyle/>
          <a:p>
            <a:r>
              <a:rPr lang="en-US" dirty="0"/>
              <a:t>Procurement Responsibilities</a:t>
            </a:r>
          </a:p>
        </p:txBody>
      </p:sp>
      <p:sp>
        <p:nvSpPr>
          <p:cNvPr id="3" name="Content Placeholder 2">
            <a:extLst>
              <a:ext uri="{FF2B5EF4-FFF2-40B4-BE49-F238E27FC236}">
                <a16:creationId xmlns:a16="http://schemas.microsoft.com/office/drawing/2014/main" xmlns="" id="{BE859D38-8E22-4F90-834C-A1FD3CD2251F}"/>
              </a:ext>
            </a:extLst>
          </p:cNvPr>
          <p:cNvSpPr>
            <a:spLocks noGrp="1"/>
          </p:cNvSpPr>
          <p:nvPr>
            <p:ph idx="1"/>
          </p:nvPr>
        </p:nvSpPr>
        <p:spPr>
          <a:xfrm>
            <a:off x="885820" y="2143120"/>
            <a:ext cx="7329487" cy="4351338"/>
          </a:xfrm>
        </p:spPr>
        <p:txBody>
          <a:bodyPr/>
          <a:lstStyle/>
          <a:p>
            <a:pPr algn="ctr">
              <a:buNone/>
            </a:pPr>
            <a:r>
              <a:rPr lang="en-US" sz="3200" dirty="0"/>
              <a:t>    Federal Requirements </a:t>
            </a:r>
          </a:p>
          <a:p>
            <a:pPr algn="ctr">
              <a:buNone/>
            </a:pPr>
            <a:r>
              <a:rPr lang="en-US" sz="3200" dirty="0">
                <a:solidFill>
                  <a:srgbClr val="00416A"/>
                </a:solidFill>
              </a:rPr>
              <a:t>vs </a:t>
            </a:r>
          </a:p>
          <a:p>
            <a:pPr lvl="1" algn="ctr">
              <a:buNone/>
            </a:pPr>
            <a:r>
              <a:rPr lang="en-US" sz="3200" dirty="0">
                <a:solidFill>
                  <a:srgbClr val="00416A"/>
                </a:solidFill>
              </a:rPr>
              <a:t>Local Requirements</a:t>
            </a:r>
          </a:p>
          <a:p>
            <a:pPr lvl="1" algn="ctr">
              <a:buNone/>
            </a:pPr>
            <a:endParaRPr lang="en-US" sz="3200" dirty="0"/>
          </a:p>
          <a:p>
            <a:pPr lvl="1"/>
            <a:r>
              <a:rPr lang="en-US" sz="3200" dirty="0"/>
              <a:t>Federal requirements usually trump local requirements, unless local requirements are more restrictive than federal.</a:t>
            </a:r>
          </a:p>
          <a:p>
            <a:pPr marL="0" indent="0">
              <a:buNone/>
            </a:pPr>
            <a:endParaRPr lang="en-US" dirty="0"/>
          </a:p>
        </p:txBody>
      </p:sp>
    </p:spTree>
    <p:extLst>
      <p:ext uri="{BB962C8B-B14F-4D97-AF65-F5344CB8AC3E}">
        <p14:creationId xmlns:p14="http://schemas.microsoft.com/office/powerpoint/2010/main" val="336932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55AC4-FCD3-45D3-8DA3-E6B044174F2E}"/>
              </a:ext>
            </a:extLst>
          </p:cNvPr>
          <p:cNvSpPr>
            <a:spLocks noGrp="1"/>
          </p:cNvSpPr>
          <p:nvPr>
            <p:ph type="title"/>
          </p:nvPr>
        </p:nvSpPr>
        <p:spPr/>
        <p:txBody>
          <a:bodyPr/>
          <a:lstStyle/>
          <a:p>
            <a:r>
              <a:rPr lang="en-US" dirty="0"/>
              <a:t>Procurement Planning</a:t>
            </a:r>
          </a:p>
        </p:txBody>
      </p:sp>
      <p:sp>
        <p:nvSpPr>
          <p:cNvPr id="3" name="Content Placeholder 2">
            <a:extLst>
              <a:ext uri="{FF2B5EF4-FFF2-40B4-BE49-F238E27FC236}">
                <a16:creationId xmlns:a16="http://schemas.microsoft.com/office/drawing/2014/main" xmlns="" id="{E6A9896D-5ED8-41DB-B9EC-7C8B620AF823}"/>
              </a:ext>
            </a:extLst>
          </p:cNvPr>
          <p:cNvSpPr>
            <a:spLocks noGrp="1"/>
          </p:cNvSpPr>
          <p:nvPr>
            <p:ph idx="1"/>
          </p:nvPr>
        </p:nvSpPr>
        <p:spPr>
          <a:xfrm>
            <a:off x="1171589" y="2114544"/>
            <a:ext cx="6972290" cy="4351338"/>
          </a:xfrm>
        </p:spPr>
        <p:txBody>
          <a:bodyPr/>
          <a:lstStyle/>
          <a:p>
            <a:r>
              <a:rPr lang="en-US" sz="3200" dirty="0"/>
              <a:t>Procurement planning is initiated well before a contract solicitation is made.</a:t>
            </a:r>
          </a:p>
          <a:p>
            <a:endParaRPr lang="en-US" sz="3200" dirty="0"/>
          </a:p>
          <a:p>
            <a:r>
              <a:rPr lang="en-US" sz="3200" dirty="0"/>
              <a:t>Activities may include:</a:t>
            </a:r>
          </a:p>
          <a:p>
            <a:pPr lvl="1"/>
            <a:r>
              <a:rPr lang="en-US" sz="3200" dirty="0"/>
              <a:t>Needs definition</a:t>
            </a:r>
          </a:p>
          <a:p>
            <a:pPr lvl="1"/>
            <a:r>
              <a:rPr lang="en-US" sz="3200" dirty="0"/>
              <a:t>Estimated cost</a:t>
            </a:r>
          </a:p>
          <a:p>
            <a:pPr lvl="1"/>
            <a:r>
              <a:rPr lang="en-US" sz="3200" dirty="0"/>
              <a:t>Identification of financial resources culminating in a grant application</a:t>
            </a:r>
          </a:p>
          <a:p>
            <a:pPr marL="0" indent="0">
              <a:buNone/>
            </a:pPr>
            <a:endParaRPr lang="en-US" dirty="0"/>
          </a:p>
        </p:txBody>
      </p:sp>
    </p:spTree>
    <p:extLst>
      <p:ext uri="{BB962C8B-B14F-4D97-AF65-F5344CB8AC3E}">
        <p14:creationId xmlns:p14="http://schemas.microsoft.com/office/powerpoint/2010/main" val="333066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41F9D-407F-45AA-B3F9-FBCFA28A7416}"/>
              </a:ext>
            </a:extLst>
          </p:cNvPr>
          <p:cNvSpPr>
            <a:spLocks noGrp="1"/>
          </p:cNvSpPr>
          <p:nvPr>
            <p:ph type="title"/>
          </p:nvPr>
        </p:nvSpPr>
        <p:spPr>
          <a:xfrm>
            <a:off x="628650" y="375138"/>
            <a:ext cx="7886700" cy="1031631"/>
          </a:xfrm>
        </p:spPr>
        <p:txBody>
          <a:bodyPr/>
          <a:lstStyle/>
          <a:p>
            <a:r>
              <a:rPr lang="en-US" dirty="0"/>
              <a:t>Procurement Process</a:t>
            </a:r>
          </a:p>
        </p:txBody>
      </p:sp>
      <p:sp>
        <p:nvSpPr>
          <p:cNvPr id="3" name="Content Placeholder 2">
            <a:extLst>
              <a:ext uri="{FF2B5EF4-FFF2-40B4-BE49-F238E27FC236}">
                <a16:creationId xmlns:a16="http://schemas.microsoft.com/office/drawing/2014/main" xmlns="" id="{6CB213C7-B3A9-47CF-98C5-9A728348C870}"/>
              </a:ext>
            </a:extLst>
          </p:cNvPr>
          <p:cNvSpPr>
            <a:spLocks noGrp="1"/>
          </p:cNvSpPr>
          <p:nvPr>
            <p:ph idx="1"/>
          </p:nvPr>
        </p:nvSpPr>
        <p:spPr>
          <a:xfrm>
            <a:off x="1900238" y="1570893"/>
            <a:ext cx="5429250" cy="5066446"/>
          </a:xfrm>
        </p:spPr>
        <p:txBody>
          <a:bodyPr/>
          <a:lstStyle/>
          <a:p>
            <a:r>
              <a:rPr lang="en-US" dirty="0"/>
              <a:t>Planning the Solicitation</a:t>
            </a:r>
          </a:p>
          <a:p>
            <a:endParaRPr lang="en-US" dirty="0"/>
          </a:p>
          <a:p>
            <a:r>
              <a:rPr lang="en-US" dirty="0"/>
              <a:t>Conducting the Solicitation </a:t>
            </a:r>
          </a:p>
          <a:p>
            <a:endParaRPr lang="en-US" dirty="0"/>
          </a:p>
          <a:p>
            <a:r>
              <a:rPr lang="en-US" dirty="0"/>
              <a:t>Awarding the Contract</a:t>
            </a:r>
          </a:p>
          <a:p>
            <a:endParaRPr lang="en-US" dirty="0"/>
          </a:p>
          <a:p>
            <a:r>
              <a:rPr lang="en-US" dirty="0"/>
              <a:t>Administering the Contract</a:t>
            </a:r>
          </a:p>
          <a:p>
            <a:pPr lvl="1"/>
            <a:r>
              <a:rPr lang="en-US" sz="2800" dirty="0"/>
              <a:t>Contract Monitoring/Administration</a:t>
            </a:r>
          </a:p>
          <a:p>
            <a:pPr lvl="1"/>
            <a:r>
              <a:rPr lang="en-US" sz="2800" dirty="0"/>
              <a:t>Contract Modifications</a:t>
            </a:r>
          </a:p>
          <a:p>
            <a:pPr lvl="1"/>
            <a:r>
              <a:rPr lang="en-US" sz="2800" dirty="0"/>
              <a:t>Exercising Options (if applicable)</a:t>
            </a:r>
          </a:p>
          <a:p>
            <a:pPr lvl="1"/>
            <a:endParaRPr lang="en-US" sz="2800" dirty="0"/>
          </a:p>
          <a:p>
            <a:r>
              <a:rPr lang="en-US" dirty="0"/>
              <a:t>Contract Close Out </a:t>
            </a:r>
          </a:p>
          <a:p>
            <a:pPr marL="0" indent="0">
              <a:buNone/>
            </a:pPr>
            <a:endParaRPr lang="en-US" dirty="0"/>
          </a:p>
        </p:txBody>
      </p:sp>
    </p:spTree>
    <p:extLst>
      <p:ext uri="{BB962C8B-B14F-4D97-AF65-F5344CB8AC3E}">
        <p14:creationId xmlns:p14="http://schemas.microsoft.com/office/powerpoint/2010/main" val="62813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BTLR\Public Transit\Presentations\cartoon2.bmp">
            <a:extLst>
              <a:ext uri="{FF2B5EF4-FFF2-40B4-BE49-F238E27FC236}">
                <a16:creationId xmlns:a16="http://schemas.microsoft.com/office/drawing/2014/main" xmlns="" id="{290EF7E0-18C7-489A-8783-280EE1A44F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7569" y="1125415"/>
            <a:ext cx="8792308" cy="3563816"/>
          </a:xfrm>
          <a:prstGeom prst="rect">
            <a:avLst/>
          </a:prstGeom>
          <a:noFill/>
          <a:extLst/>
        </p:spPr>
      </p:pic>
    </p:spTree>
    <p:extLst>
      <p:ext uri="{BB962C8B-B14F-4D97-AF65-F5344CB8AC3E}">
        <p14:creationId xmlns:p14="http://schemas.microsoft.com/office/powerpoint/2010/main" val="212359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051F5-D665-4A66-A667-2FDD2C344407}"/>
              </a:ext>
            </a:extLst>
          </p:cNvPr>
          <p:cNvSpPr>
            <a:spLocks noGrp="1"/>
          </p:cNvSpPr>
          <p:nvPr>
            <p:ph type="title"/>
          </p:nvPr>
        </p:nvSpPr>
        <p:spPr>
          <a:xfrm>
            <a:off x="628650" y="0"/>
            <a:ext cx="7886700" cy="1325563"/>
          </a:xfrm>
        </p:spPr>
        <p:txBody>
          <a:bodyPr/>
          <a:lstStyle/>
          <a:p>
            <a:r>
              <a:rPr lang="en-US" dirty="0"/>
              <a:t>Procurement Types</a:t>
            </a:r>
          </a:p>
        </p:txBody>
      </p:sp>
      <p:sp>
        <p:nvSpPr>
          <p:cNvPr id="3" name="Content Placeholder 2">
            <a:extLst>
              <a:ext uri="{FF2B5EF4-FFF2-40B4-BE49-F238E27FC236}">
                <a16:creationId xmlns:a16="http://schemas.microsoft.com/office/drawing/2014/main" xmlns="" id="{F0BA720E-17FA-4D9C-84BB-FC7D45A6A61A}"/>
              </a:ext>
            </a:extLst>
          </p:cNvPr>
          <p:cNvSpPr>
            <a:spLocks noGrp="1"/>
          </p:cNvSpPr>
          <p:nvPr>
            <p:ph idx="1"/>
          </p:nvPr>
        </p:nvSpPr>
        <p:spPr>
          <a:xfrm>
            <a:off x="785818" y="1142999"/>
            <a:ext cx="7558088" cy="5600701"/>
          </a:xfrm>
        </p:spPr>
        <p:txBody>
          <a:bodyPr/>
          <a:lstStyle/>
          <a:p>
            <a:pPr>
              <a:lnSpc>
                <a:spcPct val="100000"/>
              </a:lnSpc>
            </a:pPr>
            <a:r>
              <a:rPr lang="en-US" b="1" dirty="0"/>
              <a:t>Micro-Purchase </a:t>
            </a:r>
            <a:r>
              <a:rPr lang="en-US" sz="2600" dirty="0"/>
              <a:t>($4,999 or less)</a:t>
            </a:r>
          </a:p>
          <a:p>
            <a:pPr>
              <a:lnSpc>
                <a:spcPct val="100000"/>
              </a:lnSpc>
            </a:pPr>
            <a:endParaRPr lang="en-US" sz="300" dirty="0"/>
          </a:p>
          <a:p>
            <a:pPr>
              <a:lnSpc>
                <a:spcPct val="100000"/>
              </a:lnSpc>
            </a:pPr>
            <a:r>
              <a:rPr lang="en-US" b="1" dirty="0"/>
              <a:t>Small  Purchase </a:t>
            </a:r>
            <a:r>
              <a:rPr lang="en-US" sz="2600" dirty="0"/>
              <a:t>($5,000-$49,999)</a:t>
            </a:r>
          </a:p>
          <a:p>
            <a:pPr>
              <a:lnSpc>
                <a:spcPct val="100000"/>
              </a:lnSpc>
            </a:pPr>
            <a:endParaRPr lang="en-US" sz="300" dirty="0"/>
          </a:p>
          <a:p>
            <a:pPr>
              <a:lnSpc>
                <a:spcPct val="100000"/>
              </a:lnSpc>
            </a:pPr>
            <a:r>
              <a:rPr lang="en-US" b="1" dirty="0"/>
              <a:t>Invitation for Bid (IFB) </a:t>
            </a:r>
            <a:r>
              <a:rPr lang="en-US" sz="2600" dirty="0"/>
              <a:t>(very detailed specifications are 	provided, public opening of bids)</a:t>
            </a:r>
          </a:p>
          <a:p>
            <a:pPr>
              <a:lnSpc>
                <a:spcPct val="100000"/>
              </a:lnSpc>
            </a:pPr>
            <a:endParaRPr lang="en-US" sz="300" dirty="0"/>
          </a:p>
          <a:p>
            <a:pPr>
              <a:lnSpc>
                <a:spcPct val="100000"/>
              </a:lnSpc>
            </a:pPr>
            <a:r>
              <a:rPr lang="en-US" b="1" dirty="0"/>
              <a:t>Request for Proposal (RFP) </a:t>
            </a:r>
            <a:r>
              <a:rPr lang="en-US" sz="2600" dirty="0"/>
              <a:t>(detailed specifications are 	</a:t>
            </a:r>
            <a:r>
              <a:rPr lang="en-US" sz="2600" u="sng" dirty="0"/>
              <a:t>not</a:t>
            </a:r>
            <a:r>
              <a:rPr lang="en-US" sz="2600" dirty="0"/>
              <a:t> provided, source selection process)</a:t>
            </a:r>
          </a:p>
          <a:p>
            <a:pPr>
              <a:lnSpc>
                <a:spcPct val="100000"/>
              </a:lnSpc>
            </a:pPr>
            <a:r>
              <a:rPr lang="en-US" b="1" dirty="0"/>
              <a:t>Cooperative Vehicle Purchase</a:t>
            </a:r>
            <a:r>
              <a:rPr lang="en-US" dirty="0"/>
              <a:t> </a:t>
            </a:r>
            <a:r>
              <a:rPr lang="en-US" sz="2600" dirty="0"/>
              <a:t>(MnDOT conducts RFP 	and systems procure from vendors selected)</a:t>
            </a:r>
            <a:endParaRPr lang="en-US" sz="2600" b="1" dirty="0"/>
          </a:p>
          <a:p>
            <a:pPr>
              <a:lnSpc>
                <a:spcPct val="100000"/>
              </a:lnSpc>
            </a:pPr>
            <a:endParaRPr lang="en-US" sz="300" dirty="0"/>
          </a:p>
          <a:p>
            <a:pPr>
              <a:lnSpc>
                <a:spcPct val="100000"/>
              </a:lnSpc>
            </a:pPr>
            <a:r>
              <a:rPr lang="en-US" b="1" dirty="0"/>
              <a:t>Human Service Vehicle </a:t>
            </a:r>
            <a:r>
              <a:rPr lang="en-US" sz="2600" dirty="0"/>
              <a:t>(WisDOT conducts an IFB and 	subrecipients purchase vehicles from state contract)</a:t>
            </a:r>
          </a:p>
          <a:p>
            <a:pPr>
              <a:lnSpc>
                <a:spcPct val="100000"/>
              </a:lnSpc>
            </a:pPr>
            <a:r>
              <a:rPr lang="en-US" b="1" dirty="0"/>
              <a:t>Heavy Duty Bus </a:t>
            </a:r>
            <a:r>
              <a:rPr lang="en-US" sz="2600" dirty="0"/>
              <a:t>(WisDOT conducts a RFP to develop a 	state schedule with multiple vendors for Wisconsin 	transit agencies to procure buses)</a:t>
            </a:r>
            <a:endParaRPr lang="en-US" sz="2600" b="1" dirty="0"/>
          </a:p>
        </p:txBody>
      </p:sp>
    </p:spTree>
    <p:extLst>
      <p:ext uri="{BB962C8B-B14F-4D97-AF65-F5344CB8AC3E}">
        <p14:creationId xmlns:p14="http://schemas.microsoft.com/office/powerpoint/2010/main" val="1211808808"/>
      </p:ext>
    </p:extLst>
  </p:cSld>
  <p:clrMapOvr>
    <a:masterClrMapping/>
  </p:clrMapOvr>
</p:sld>
</file>

<file path=ppt/theme/theme1.xml><?xml version="1.0" encoding="utf-8"?>
<a:theme xmlns:a="http://schemas.openxmlformats.org/drawingml/2006/main" name="WisDOT template standard screen gray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2443</TotalTime>
  <Words>2480</Words>
  <Application>Microsoft Office PowerPoint</Application>
  <PresentationFormat>On-screen Show (4:3)</PresentationFormat>
  <Paragraphs>367</Paragraphs>
  <Slides>24</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Arial Narrow</vt:lpstr>
      <vt:lpstr>Calibri</vt:lpstr>
      <vt:lpstr>Wingdings</vt:lpstr>
      <vt:lpstr>WisDOT template standard screen gray background</vt:lpstr>
      <vt:lpstr>Document</vt:lpstr>
      <vt:lpstr>Processes and Procedures for Perfect Procurements</vt:lpstr>
      <vt:lpstr> Introduction </vt:lpstr>
      <vt:lpstr>Overview</vt:lpstr>
      <vt:lpstr>Procurement Responsibilities</vt:lpstr>
      <vt:lpstr>Procurement Responsibilities</vt:lpstr>
      <vt:lpstr>Procurement Planning</vt:lpstr>
      <vt:lpstr>Procurement Process</vt:lpstr>
      <vt:lpstr>PowerPoint Presentation</vt:lpstr>
      <vt:lpstr>Procurement Types</vt:lpstr>
      <vt:lpstr>Key Elements in all Procurements</vt:lpstr>
      <vt:lpstr>Key Elements (continued)</vt:lpstr>
      <vt:lpstr>Key Elements (continued)</vt:lpstr>
      <vt:lpstr>PowerPoint Presentation</vt:lpstr>
      <vt:lpstr>Key Elements (continued)</vt:lpstr>
      <vt:lpstr>Key Elements (continued)</vt:lpstr>
      <vt:lpstr>Key Elements (continued)</vt:lpstr>
      <vt:lpstr>Key Elements (continued)</vt:lpstr>
      <vt:lpstr>Key Elements (continued)</vt:lpstr>
      <vt:lpstr>Contract Basics </vt:lpstr>
      <vt:lpstr>Procurement Tools and Resources</vt:lpstr>
      <vt:lpstr>Procurement Tools and Resources</vt:lpstr>
      <vt:lpstr>Procurement Tools and Resources</vt:lpstr>
      <vt:lpstr>Comments and Questions?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KIRKPATRICK, MARY K</dc:creator>
  <cp:lastModifiedBy>Jean Meyer</cp:lastModifiedBy>
  <cp:revision>209</cp:revision>
  <cp:lastPrinted>2017-04-24T18:31:24Z</cp:lastPrinted>
  <dcterms:created xsi:type="dcterms:W3CDTF">2017-03-13T20:15:47Z</dcterms:created>
  <dcterms:modified xsi:type="dcterms:W3CDTF">2018-10-17T15:15:21Z</dcterms:modified>
</cp:coreProperties>
</file>